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96" r:id="rId2"/>
    <p:sldId id="521" r:id="rId3"/>
    <p:sldId id="532" r:id="rId4"/>
    <p:sldId id="533" r:id="rId5"/>
    <p:sldId id="534" r:id="rId6"/>
    <p:sldId id="535" r:id="rId7"/>
    <p:sldId id="536" r:id="rId8"/>
    <p:sldId id="537" r:id="rId9"/>
    <p:sldId id="538" r:id="rId10"/>
    <p:sldId id="539" r:id="rId11"/>
    <p:sldId id="540" r:id="rId12"/>
    <p:sldId id="542" r:id="rId13"/>
    <p:sldId id="528" r:id="rId14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>
    <p:extLst/>
  </p:cmAuthor>
  <p:cmAuthor id="2" name="extrena" initials="e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212"/>
    <a:srgbClr val="ED5338"/>
    <a:srgbClr val="EDD8C2"/>
    <a:srgbClr val="C59368"/>
    <a:srgbClr val="F7F2E5"/>
    <a:srgbClr val="000000"/>
    <a:srgbClr val="959595"/>
    <a:srgbClr val="F2ECDE"/>
    <a:srgbClr val="F79647"/>
    <a:srgbClr val="607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1" autoAdjust="0"/>
    <p:restoredTop sz="59033" autoAdjust="0"/>
  </p:normalViewPr>
  <p:slideViewPr>
    <p:cSldViewPr snapToGrid="0">
      <p:cViewPr>
        <p:scale>
          <a:sx n="80" d="100"/>
          <a:sy n="80" d="100"/>
        </p:scale>
        <p:origin x="-2100" y="-618"/>
      </p:cViewPr>
      <p:guideLst>
        <p:guide orient="horz" pos="363"/>
        <p:guide orient="horz" pos="907"/>
        <p:guide pos="533"/>
        <p:guide pos="10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6" d="100"/>
          <a:sy n="86" d="100"/>
        </p:scale>
        <p:origin x="-3828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999A2-55A8-4154-B495-73D0B194E3B1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5327C139-C36E-4651-9569-90DA8E3B0216}">
      <dgm:prSet phldrT="[Текст]" custT="1"/>
      <dgm:spPr/>
      <dgm:t>
        <a:bodyPr/>
        <a:lstStyle/>
        <a:p>
          <a:r>
            <a:rPr lang="ru-RU" sz="2000" spc="300" dirty="0" smtClean="0">
              <a:ln/>
              <a:latin typeface="Cambria" panose="02040503050406030204" pitchFamily="18" charset="0"/>
            </a:rPr>
            <a:t>Информирование сообщества об отборе </a:t>
          </a:r>
          <a:r>
            <a:rPr lang="ru-RU" sz="2000" b="1" spc="300" dirty="0" smtClean="0">
              <a:ln/>
              <a:latin typeface="Cambria" panose="02040503050406030204" pitchFamily="18" charset="0"/>
            </a:rPr>
            <a:t>«новых идей для бизнеса»</a:t>
          </a:r>
          <a:endParaRPr lang="ru-RU" sz="2000" b="1" dirty="0"/>
        </a:p>
      </dgm:t>
    </dgm:pt>
    <dgm:pt modelId="{F8485AB3-7FA2-4C75-B97F-BF04FF143A73}" type="parTrans" cxnId="{0DA8463F-B316-4907-A5DA-A3E660EB098F}">
      <dgm:prSet/>
      <dgm:spPr/>
      <dgm:t>
        <a:bodyPr/>
        <a:lstStyle/>
        <a:p>
          <a:endParaRPr lang="ru-RU"/>
        </a:p>
      </dgm:t>
    </dgm:pt>
    <dgm:pt modelId="{17EE8D4B-31DC-46E0-B3BF-CF40E6E22B82}" type="sibTrans" cxnId="{0DA8463F-B316-4907-A5DA-A3E660EB098F}">
      <dgm:prSet/>
      <dgm:spPr/>
      <dgm:t>
        <a:bodyPr/>
        <a:lstStyle/>
        <a:p>
          <a:endParaRPr lang="ru-RU"/>
        </a:p>
      </dgm:t>
    </dgm:pt>
    <dgm:pt modelId="{B37136CC-5590-44B2-8AC5-15350D404EB0}">
      <dgm:prSet phldrT="[Текст]" custT="1"/>
      <dgm:spPr/>
      <dgm:t>
        <a:bodyPr/>
        <a:lstStyle/>
        <a:p>
          <a:r>
            <a:rPr lang="ru-RU" sz="2000" spc="300" dirty="0" smtClean="0">
              <a:ln/>
              <a:latin typeface="Cambria" panose="02040503050406030204" pitchFamily="18" charset="0"/>
            </a:rPr>
            <a:t>Определение </a:t>
          </a:r>
          <a:r>
            <a:rPr lang="ru-RU" sz="2000" b="1" spc="300" dirty="0" smtClean="0">
              <a:ln/>
              <a:latin typeface="Cambria" panose="02040503050406030204" pitchFamily="18" charset="0"/>
            </a:rPr>
            <a:t>основных</a:t>
          </a:r>
          <a:r>
            <a:rPr lang="ru-RU" sz="2000" spc="300" dirty="0" smtClean="0">
              <a:ln/>
              <a:latin typeface="Cambria" panose="02040503050406030204" pitchFamily="18" charset="0"/>
            </a:rPr>
            <a:t> направлений идей  и формулировка проектов</a:t>
          </a:r>
          <a:endParaRPr lang="ru-RU" sz="2000" spc="300" dirty="0">
            <a:ln/>
            <a:latin typeface="Cambria" panose="02040503050406030204" pitchFamily="18" charset="0"/>
          </a:endParaRPr>
        </a:p>
      </dgm:t>
    </dgm:pt>
    <dgm:pt modelId="{211D4E48-1239-474F-AC4B-1353D76EC183}" type="parTrans" cxnId="{EEFF4B4E-8707-4F23-B8CF-0BF3EA0C4DFE}">
      <dgm:prSet/>
      <dgm:spPr/>
      <dgm:t>
        <a:bodyPr/>
        <a:lstStyle/>
        <a:p>
          <a:endParaRPr lang="ru-RU"/>
        </a:p>
      </dgm:t>
    </dgm:pt>
    <dgm:pt modelId="{6527619E-5387-4415-8960-9602B4BB8A9D}" type="sibTrans" cxnId="{EEFF4B4E-8707-4F23-B8CF-0BF3EA0C4DFE}">
      <dgm:prSet/>
      <dgm:spPr/>
      <dgm:t>
        <a:bodyPr/>
        <a:lstStyle/>
        <a:p>
          <a:endParaRPr lang="ru-RU"/>
        </a:p>
      </dgm:t>
    </dgm:pt>
    <dgm:pt modelId="{3EF44833-C667-4A83-8D88-2F0C297DE471}">
      <dgm:prSet phldrT="[Текст]" custT="1"/>
      <dgm:spPr/>
      <dgm:t>
        <a:bodyPr/>
        <a:lstStyle/>
        <a:p>
          <a:r>
            <a:rPr lang="ru-RU" sz="2000" spc="300" dirty="0" smtClean="0">
              <a:ln/>
              <a:latin typeface="Cambria" panose="02040503050406030204" pitchFamily="18" charset="0"/>
            </a:rPr>
            <a:t>Оформление проектной документации, включая </a:t>
          </a:r>
          <a:r>
            <a:rPr lang="ru-RU" sz="2000" b="1" spc="300" dirty="0" smtClean="0">
              <a:ln/>
              <a:latin typeface="Cambria" panose="02040503050406030204" pitchFamily="18" charset="0"/>
            </a:rPr>
            <a:t>презентационные</a:t>
          </a:r>
          <a:r>
            <a:rPr lang="ru-RU" sz="2000" spc="300" dirty="0" smtClean="0">
              <a:ln/>
              <a:latin typeface="Cambria" panose="02040503050406030204" pitchFamily="18" charset="0"/>
            </a:rPr>
            <a:t> материалы для размещения</a:t>
          </a:r>
          <a:endParaRPr lang="ru-RU" sz="2000" spc="300" dirty="0">
            <a:ln/>
            <a:latin typeface="Cambria" panose="02040503050406030204" pitchFamily="18" charset="0"/>
          </a:endParaRPr>
        </a:p>
      </dgm:t>
    </dgm:pt>
    <dgm:pt modelId="{22CBDA04-C19B-4CAB-8E99-DD48D7C8DA2D}" type="parTrans" cxnId="{E37F989A-06C4-4C81-912B-930C6C676E54}">
      <dgm:prSet/>
      <dgm:spPr/>
      <dgm:t>
        <a:bodyPr/>
        <a:lstStyle/>
        <a:p>
          <a:endParaRPr lang="ru-RU"/>
        </a:p>
      </dgm:t>
    </dgm:pt>
    <dgm:pt modelId="{E6F76073-F187-43A8-8B8D-6214A2FBF230}" type="sibTrans" cxnId="{E37F989A-06C4-4C81-912B-930C6C676E54}">
      <dgm:prSet/>
      <dgm:spPr/>
      <dgm:t>
        <a:bodyPr/>
        <a:lstStyle/>
        <a:p>
          <a:endParaRPr lang="ru-RU"/>
        </a:p>
      </dgm:t>
    </dgm:pt>
    <dgm:pt modelId="{4FF9410E-1EF7-4C5D-83FD-AB8E115EA851}" type="pres">
      <dgm:prSet presAssocID="{4D9999A2-55A8-4154-B495-73D0B194E3B1}" presName="compositeShape" presStyleCnt="0">
        <dgm:presLayoutVars>
          <dgm:dir/>
          <dgm:resizeHandles/>
        </dgm:presLayoutVars>
      </dgm:prSet>
      <dgm:spPr/>
    </dgm:pt>
    <dgm:pt modelId="{2B9DD1F5-7C56-4E2F-831E-EFB92C600D5C}" type="pres">
      <dgm:prSet presAssocID="{4D9999A2-55A8-4154-B495-73D0B194E3B1}" presName="pyramid" presStyleLbl="node1" presStyleIdx="0" presStyleCnt="1"/>
      <dgm:spPr/>
    </dgm:pt>
    <dgm:pt modelId="{409C81C5-FB92-459C-AB90-F9AC6328E2D2}" type="pres">
      <dgm:prSet presAssocID="{4D9999A2-55A8-4154-B495-73D0B194E3B1}" presName="theList" presStyleCnt="0"/>
      <dgm:spPr/>
    </dgm:pt>
    <dgm:pt modelId="{6676CE75-B75D-4BFD-8C79-26B0CBE89EF0}" type="pres">
      <dgm:prSet presAssocID="{5327C139-C36E-4651-9569-90DA8E3B0216}" presName="aNode" presStyleLbl="fgAcc1" presStyleIdx="0" presStyleCnt="3" custScaleX="139778" custScaleY="133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EA767-D0F3-45CA-912D-6CF8130C0D79}" type="pres">
      <dgm:prSet presAssocID="{5327C139-C36E-4651-9569-90DA8E3B0216}" presName="aSpace" presStyleCnt="0"/>
      <dgm:spPr/>
    </dgm:pt>
    <dgm:pt modelId="{08AD0216-242D-4655-9A4E-D4B4F10D9C22}" type="pres">
      <dgm:prSet presAssocID="{B37136CC-5590-44B2-8AC5-15350D404EB0}" presName="aNode" presStyleLbl="fgAcc1" presStyleIdx="1" presStyleCnt="3" custScaleX="148401" custScaleY="129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91962-81F7-4663-B738-5E6B375BF82F}" type="pres">
      <dgm:prSet presAssocID="{B37136CC-5590-44B2-8AC5-15350D404EB0}" presName="aSpace" presStyleCnt="0"/>
      <dgm:spPr/>
    </dgm:pt>
    <dgm:pt modelId="{0AADEDC8-1666-4119-94A5-E4C6FA0311BC}" type="pres">
      <dgm:prSet presAssocID="{3EF44833-C667-4A83-8D88-2F0C297DE471}" presName="aNode" presStyleLbl="fgAcc1" presStyleIdx="2" presStyleCnt="3" custScaleX="151175" custScaleY="169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C507F-2A3B-4509-8538-34FFEA6AEFF3}" type="pres">
      <dgm:prSet presAssocID="{3EF44833-C667-4A83-8D88-2F0C297DE471}" presName="aSpace" presStyleCnt="0"/>
      <dgm:spPr/>
    </dgm:pt>
  </dgm:ptLst>
  <dgm:cxnLst>
    <dgm:cxn modelId="{E37F989A-06C4-4C81-912B-930C6C676E54}" srcId="{4D9999A2-55A8-4154-B495-73D0B194E3B1}" destId="{3EF44833-C667-4A83-8D88-2F0C297DE471}" srcOrd="2" destOrd="0" parTransId="{22CBDA04-C19B-4CAB-8E99-DD48D7C8DA2D}" sibTransId="{E6F76073-F187-43A8-8B8D-6214A2FBF230}"/>
    <dgm:cxn modelId="{051F13BD-8A26-4F24-AC5F-3374A9B74BAD}" type="presOf" srcId="{3EF44833-C667-4A83-8D88-2F0C297DE471}" destId="{0AADEDC8-1666-4119-94A5-E4C6FA0311BC}" srcOrd="0" destOrd="0" presId="urn:microsoft.com/office/officeart/2005/8/layout/pyramid2"/>
    <dgm:cxn modelId="{FEC1032A-5474-4F79-9D38-790B1D0CE7C8}" type="presOf" srcId="{B37136CC-5590-44B2-8AC5-15350D404EB0}" destId="{08AD0216-242D-4655-9A4E-D4B4F10D9C22}" srcOrd="0" destOrd="0" presId="urn:microsoft.com/office/officeart/2005/8/layout/pyramid2"/>
    <dgm:cxn modelId="{0C441B08-78D9-4FFE-8F05-C368D2B10B7B}" type="presOf" srcId="{4D9999A2-55A8-4154-B495-73D0B194E3B1}" destId="{4FF9410E-1EF7-4C5D-83FD-AB8E115EA851}" srcOrd="0" destOrd="0" presId="urn:microsoft.com/office/officeart/2005/8/layout/pyramid2"/>
    <dgm:cxn modelId="{EEFF4B4E-8707-4F23-B8CF-0BF3EA0C4DFE}" srcId="{4D9999A2-55A8-4154-B495-73D0B194E3B1}" destId="{B37136CC-5590-44B2-8AC5-15350D404EB0}" srcOrd="1" destOrd="0" parTransId="{211D4E48-1239-474F-AC4B-1353D76EC183}" sibTransId="{6527619E-5387-4415-8960-9602B4BB8A9D}"/>
    <dgm:cxn modelId="{0DA8463F-B316-4907-A5DA-A3E660EB098F}" srcId="{4D9999A2-55A8-4154-B495-73D0B194E3B1}" destId="{5327C139-C36E-4651-9569-90DA8E3B0216}" srcOrd="0" destOrd="0" parTransId="{F8485AB3-7FA2-4C75-B97F-BF04FF143A73}" sibTransId="{17EE8D4B-31DC-46E0-B3BF-CF40E6E22B82}"/>
    <dgm:cxn modelId="{39E213EB-4D0D-466A-8407-3EFAD133C0FF}" type="presOf" srcId="{5327C139-C36E-4651-9569-90DA8E3B0216}" destId="{6676CE75-B75D-4BFD-8C79-26B0CBE89EF0}" srcOrd="0" destOrd="0" presId="urn:microsoft.com/office/officeart/2005/8/layout/pyramid2"/>
    <dgm:cxn modelId="{CDF11579-3E18-4918-B194-9F30B47055AB}" type="presParOf" srcId="{4FF9410E-1EF7-4C5D-83FD-AB8E115EA851}" destId="{2B9DD1F5-7C56-4E2F-831E-EFB92C600D5C}" srcOrd="0" destOrd="0" presId="urn:microsoft.com/office/officeart/2005/8/layout/pyramid2"/>
    <dgm:cxn modelId="{19B55B55-B455-4D39-867C-412EF593D881}" type="presParOf" srcId="{4FF9410E-1EF7-4C5D-83FD-AB8E115EA851}" destId="{409C81C5-FB92-459C-AB90-F9AC6328E2D2}" srcOrd="1" destOrd="0" presId="urn:microsoft.com/office/officeart/2005/8/layout/pyramid2"/>
    <dgm:cxn modelId="{F0F9145E-6E6B-4627-90A0-201F3BEFEABF}" type="presParOf" srcId="{409C81C5-FB92-459C-AB90-F9AC6328E2D2}" destId="{6676CE75-B75D-4BFD-8C79-26B0CBE89EF0}" srcOrd="0" destOrd="0" presId="urn:microsoft.com/office/officeart/2005/8/layout/pyramid2"/>
    <dgm:cxn modelId="{049343BA-7C2B-4184-B6C5-834F802C7699}" type="presParOf" srcId="{409C81C5-FB92-459C-AB90-F9AC6328E2D2}" destId="{F5FEA767-D0F3-45CA-912D-6CF8130C0D79}" srcOrd="1" destOrd="0" presId="urn:microsoft.com/office/officeart/2005/8/layout/pyramid2"/>
    <dgm:cxn modelId="{1D56F23B-006E-4C6A-88A3-9F14B36F0E57}" type="presParOf" srcId="{409C81C5-FB92-459C-AB90-F9AC6328E2D2}" destId="{08AD0216-242D-4655-9A4E-D4B4F10D9C22}" srcOrd="2" destOrd="0" presId="urn:microsoft.com/office/officeart/2005/8/layout/pyramid2"/>
    <dgm:cxn modelId="{4F213665-2CFD-4B88-BD47-FB78B60B7655}" type="presParOf" srcId="{409C81C5-FB92-459C-AB90-F9AC6328E2D2}" destId="{EBC91962-81F7-4663-B738-5E6B375BF82F}" srcOrd="3" destOrd="0" presId="urn:microsoft.com/office/officeart/2005/8/layout/pyramid2"/>
    <dgm:cxn modelId="{4ACB70FB-B102-4676-9FF6-2A6597014C93}" type="presParOf" srcId="{409C81C5-FB92-459C-AB90-F9AC6328E2D2}" destId="{0AADEDC8-1666-4119-94A5-E4C6FA0311BC}" srcOrd="4" destOrd="0" presId="urn:microsoft.com/office/officeart/2005/8/layout/pyramid2"/>
    <dgm:cxn modelId="{C4C73985-3D0D-4D8D-BC2B-A2F5B9663C12}" type="presParOf" srcId="{409C81C5-FB92-459C-AB90-F9AC6328E2D2}" destId="{8F0C507F-2A3B-4509-8538-34FFEA6AEFF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999A2-55A8-4154-B495-73D0B194E3B1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5327C139-C36E-4651-9569-90DA8E3B0216}">
      <dgm:prSet phldrT="[Текст]" custT="1"/>
      <dgm:spPr/>
      <dgm:t>
        <a:bodyPr/>
        <a:lstStyle/>
        <a:p>
          <a:r>
            <a:rPr lang="ru-RU" sz="2000" spc="300" dirty="0" smtClean="0">
              <a:ln/>
              <a:latin typeface="Cambria" panose="02040503050406030204" pitchFamily="18" charset="0"/>
            </a:rPr>
            <a:t>Размещение 5 проектов на электронной платформе для отбора на форум </a:t>
          </a:r>
          <a:r>
            <a:rPr lang="ru-RU" sz="2000" b="1" spc="300" dirty="0" smtClean="0">
              <a:ln/>
              <a:latin typeface="Cambria" panose="02040503050406030204" pitchFamily="18" charset="0"/>
            </a:rPr>
            <a:t>"Сильные идеи для нового времени"</a:t>
          </a:r>
          <a:endParaRPr lang="ru-RU" sz="2000" b="1" spc="300" dirty="0">
            <a:ln/>
            <a:latin typeface="Cambria" panose="02040503050406030204" pitchFamily="18" charset="0"/>
          </a:endParaRPr>
        </a:p>
      </dgm:t>
    </dgm:pt>
    <dgm:pt modelId="{F8485AB3-7FA2-4C75-B97F-BF04FF143A73}" type="parTrans" cxnId="{0DA8463F-B316-4907-A5DA-A3E660EB098F}">
      <dgm:prSet/>
      <dgm:spPr/>
      <dgm:t>
        <a:bodyPr/>
        <a:lstStyle/>
        <a:p>
          <a:endParaRPr lang="ru-RU"/>
        </a:p>
      </dgm:t>
    </dgm:pt>
    <dgm:pt modelId="{17EE8D4B-31DC-46E0-B3BF-CF40E6E22B82}" type="sibTrans" cxnId="{0DA8463F-B316-4907-A5DA-A3E660EB098F}">
      <dgm:prSet/>
      <dgm:spPr/>
      <dgm:t>
        <a:bodyPr/>
        <a:lstStyle/>
        <a:p>
          <a:endParaRPr lang="ru-RU"/>
        </a:p>
      </dgm:t>
    </dgm:pt>
    <dgm:pt modelId="{B37136CC-5590-44B2-8AC5-15350D404EB0}">
      <dgm:prSet phldrT="[Текст]" custT="1"/>
      <dgm:spPr/>
      <dgm:t>
        <a:bodyPr/>
        <a:lstStyle/>
        <a:p>
          <a:r>
            <a:rPr lang="ru-RU" sz="2000" spc="300" dirty="0" smtClean="0">
              <a:ln/>
              <a:latin typeface="Cambria" panose="02040503050406030204" pitchFamily="18" charset="0"/>
            </a:rPr>
            <a:t>Проведение информационной компании для </a:t>
          </a:r>
          <a:r>
            <a:rPr lang="ru-RU" sz="2000" b="1" spc="300" dirty="0" smtClean="0">
              <a:ln/>
              <a:latin typeface="Cambria" panose="02040503050406030204" pitchFamily="18" charset="0"/>
            </a:rPr>
            <a:t>участия</a:t>
          </a:r>
          <a:r>
            <a:rPr lang="ru-RU" sz="2000" spc="300" dirty="0" smtClean="0">
              <a:ln/>
              <a:latin typeface="Cambria" panose="02040503050406030204" pitchFamily="18" charset="0"/>
            </a:rPr>
            <a:t> жителей региона в голосовании на платформе</a:t>
          </a:r>
          <a:endParaRPr lang="ru-RU" sz="2000" spc="300" dirty="0">
            <a:ln/>
            <a:latin typeface="Cambria" panose="02040503050406030204" pitchFamily="18" charset="0"/>
          </a:endParaRPr>
        </a:p>
      </dgm:t>
    </dgm:pt>
    <dgm:pt modelId="{211D4E48-1239-474F-AC4B-1353D76EC183}" type="parTrans" cxnId="{EEFF4B4E-8707-4F23-B8CF-0BF3EA0C4DFE}">
      <dgm:prSet/>
      <dgm:spPr/>
      <dgm:t>
        <a:bodyPr/>
        <a:lstStyle/>
        <a:p>
          <a:endParaRPr lang="ru-RU"/>
        </a:p>
      </dgm:t>
    </dgm:pt>
    <dgm:pt modelId="{6527619E-5387-4415-8960-9602B4BB8A9D}" type="sibTrans" cxnId="{EEFF4B4E-8707-4F23-B8CF-0BF3EA0C4DFE}">
      <dgm:prSet/>
      <dgm:spPr/>
      <dgm:t>
        <a:bodyPr/>
        <a:lstStyle/>
        <a:p>
          <a:endParaRPr lang="ru-RU"/>
        </a:p>
      </dgm:t>
    </dgm:pt>
    <dgm:pt modelId="{3EF44833-C667-4A83-8D88-2F0C297DE471}">
      <dgm:prSet phldrT="[Текст]" custT="1"/>
      <dgm:spPr/>
      <dgm:t>
        <a:bodyPr/>
        <a:lstStyle/>
        <a:p>
          <a:r>
            <a:rPr lang="ru-RU" sz="2000" spc="300" dirty="0" smtClean="0">
              <a:ln/>
              <a:latin typeface="Cambria" panose="02040503050406030204" pitchFamily="18" charset="0"/>
            </a:rPr>
            <a:t>Презентация проектов на конференции ТАСС             </a:t>
          </a:r>
          <a:r>
            <a:rPr lang="ru-RU" sz="2000" b="1" spc="300" dirty="0" smtClean="0">
              <a:ln/>
              <a:latin typeface="Cambria" panose="02040503050406030204" pitchFamily="18" charset="0"/>
            </a:rPr>
            <a:t>«Новые идеи для бизнеса»</a:t>
          </a:r>
          <a:endParaRPr lang="ru-RU" sz="2000" b="1" spc="300" dirty="0">
            <a:ln/>
            <a:latin typeface="Cambria" panose="02040503050406030204" pitchFamily="18" charset="0"/>
          </a:endParaRPr>
        </a:p>
      </dgm:t>
    </dgm:pt>
    <dgm:pt modelId="{22CBDA04-C19B-4CAB-8E99-DD48D7C8DA2D}" type="parTrans" cxnId="{E37F989A-06C4-4C81-912B-930C6C676E54}">
      <dgm:prSet/>
      <dgm:spPr/>
      <dgm:t>
        <a:bodyPr/>
        <a:lstStyle/>
        <a:p>
          <a:endParaRPr lang="ru-RU"/>
        </a:p>
      </dgm:t>
    </dgm:pt>
    <dgm:pt modelId="{E6F76073-F187-43A8-8B8D-6214A2FBF230}" type="sibTrans" cxnId="{E37F989A-06C4-4C81-912B-930C6C676E54}">
      <dgm:prSet/>
      <dgm:spPr/>
      <dgm:t>
        <a:bodyPr/>
        <a:lstStyle/>
        <a:p>
          <a:endParaRPr lang="ru-RU"/>
        </a:p>
      </dgm:t>
    </dgm:pt>
    <dgm:pt modelId="{4FF9410E-1EF7-4C5D-83FD-AB8E115EA851}" type="pres">
      <dgm:prSet presAssocID="{4D9999A2-55A8-4154-B495-73D0B194E3B1}" presName="compositeShape" presStyleCnt="0">
        <dgm:presLayoutVars>
          <dgm:dir/>
          <dgm:resizeHandles/>
        </dgm:presLayoutVars>
      </dgm:prSet>
      <dgm:spPr/>
    </dgm:pt>
    <dgm:pt modelId="{2B9DD1F5-7C56-4E2F-831E-EFB92C600D5C}" type="pres">
      <dgm:prSet presAssocID="{4D9999A2-55A8-4154-B495-73D0B194E3B1}" presName="pyramid" presStyleLbl="node1" presStyleIdx="0" presStyleCnt="1"/>
      <dgm:spPr/>
    </dgm:pt>
    <dgm:pt modelId="{409C81C5-FB92-459C-AB90-F9AC6328E2D2}" type="pres">
      <dgm:prSet presAssocID="{4D9999A2-55A8-4154-B495-73D0B194E3B1}" presName="theList" presStyleCnt="0"/>
      <dgm:spPr/>
    </dgm:pt>
    <dgm:pt modelId="{6676CE75-B75D-4BFD-8C79-26B0CBE89EF0}" type="pres">
      <dgm:prSet presAssocID="{5327C139-C36E-4651-9569-90DA8E3B0216}" presName="aNode" presStyleLbl="fgAcc1" presStyleIdx="0" presStyleCnt="3" custScaleX="165366" custScaleY="239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EA767-D0F3-45CA-912D-6CF8130C0D79}" type="pres">
      <dgm:prSet presAssocID="{5327C139-C36E-4651-9569-90DA8E3B0216}" presName="aSpace" presStyleCnt="0"/>
      <dgm:spPr/>
    </dgm:pt>
    <dgm:pt modelId="{08AD0216-242D-4655-9A4E-D4B4F10D9C22}" type="pres">
      <dgm:prSet presAssocID="{B37136CC-5590-44B2-8AC5-15350D404EB0}" presName="aNode" presStyleLbl="fgAcc1" presStyleIdx="1" presStyleCnt="3" custScaleX="166205" custScaleY="270120" custLinFactY="21112" custLinFactNeighborX="1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91962-81F7-4663-B738-5E6B375BF82F}" type="pres">
      <dgm:prSet presAssocID="{B37136CC-5590-44B2-8AC5-15350D404EB0}" presName="aSpace" presStyleCnt="0"/>
      <dgm:spPr/>
    </dgm:pt>
    <dgm:pt modelId="{0AADEDC8-1666-4119-94A5-E4C6FA0311BC}" type="pres">
      <dgm:prSet presAssocID="{3EF44833-C667-4A83-8D88-2F0C297DE471}" presName="aNode" presStyleLbl="fgAcc1" presStyleIdx="2" presStyleCnt="3" custScaleX="169616" custScaleY="265699" custLinFactY="34832" custLinFactNeighborX="-27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C507F-2A3B-4509-8538-34FFEA6AEFF3}" type="pres">
      <dgm:prSet presAssocID="{3EF44833-C667-4A83-8D88-2F0C297DE471}" presName="aSpace" presStyleCnt="0"/>
      <dgm:spPr/>
    </dgm:pt>
  </dgm:ptLst>
  <dgm:cxnLst>
    <dgm:cxn modelId="{D039F8B6-0393-46B5-99F0-EF8CEEEDCDF9}" type="presOf" srcId="{3EF44833-C667-4A83-8D88-2F0C297DE471}" destId="{0AADEDC8-1666-4119-94A5-E4C6FA0311BC}" srcOrd="0" destOrd="0" presId="urn:microsoft.com/office/officeart/2005/8/layout/pyramid2"/>
    <dgm:cxn modelId="{E37F989A-06C4-4C81-912B-930C6C676E54}" srcId="{4D9999A2-55A8-4154-B495-73D0B194E3B1}" destId="{3EF44833-C667-4A83-8D88-2F0C297DE471}" srcOrd="2" destOrd="0" parTransId="{22CBDA04-C19B-4CAB-8E99-DD48D7C8DA2D}" sibTransId="{E6F76073-F187-43A8-8B8D-6214A2FBF230}"/>
    <dgm:cxn modelId="{00994FCB-F42A-4D77-BCCE-9DA75B64A8AE}" type="presOf" srcId="{5327C139-C36E-4651-9569-90DA8E3B0216}" destId="{6676CE75-B75D-4BFD-8C79-26B0CBE89EF0}" srcOrd="0" destOrd="0" presId="urn:microsoft.com/office/officeart/2005/8/layout/pyramid2"/>
    <dgm:cxn modelId="{B9EEB01A-674C-4852-8265-8E1312A31403}" type="presOf" srcId="{B37136CC-5590-44B2-8AC5-15350D404EB0}" destId="{08AD0216-242D-4655-9A4E-D4B4F10D9C22}" srcOrd="0" destOrd="0" presId="urn:microsoft.com/office/officeart/2005/8/layout/pyramid2"/>
    <dgm:cxn modelId="{EEFF4B4E-8707-4F23-B8CF-0BF3EA0C4DFE}" srcId="{4D9999A2-55A8-4154-B495-73D0B194E3B1}" destId="{B37136CC-5590-44B2-8AC5-15350D404EB0}" srcOrd="1" destOrd="0" parTransId="{211D4E48-1239-474F-AC4B-1353D76EC183}" sibTransId="{6527619E-5387-4415-8960-9602B4BB8A9D}"/>
    <dgm:cxn modelId="{4AA3C990-7012-40C1-9DDA-DA10C2598D17}" type="presOf" srcId="{4D9999A2-55A8-4154-B495-73D0B194E3B1}" destId="{4FF9410E-1EF7-4C5D-83FD-AB8E115EA851}" srcOrd="0" destOrd="0" presId="urn:microsoft.com/office/officeart/2005/8/layout/pyramid2"/>
    <dgm:cxn modelId="{0DA8463F-B316-4907-A5DA-A3E660EB098F}" srcId="{4D9999A2-55A8-4154-B495-73D0B194E3B1}" destId="{5327C139-C36E-4651-9569-90DA8E3B0216}" srcOrd="0" destOrd="0" parTransId="{F8485AB3-7FA2-4C75-B97F-BF04FF143A73}" sibTransId="{17EE8D4B-31DC-46E0-B3BF-CF40E6E22B82}"/>
    <dgm:cxn modelId="{6FA17863-FC83-41E0-8D2E-9145DFA892E2}" type="presParOf" srcId="{4FF9410E-1EF7-4C5D-83FD-AB8E115EA851}" destId="{2B9DD1F5-7C56-4E2F-831E-EFB92C600D5C}" srcOrd="0" destOrd="0" presId="urn:microsoft.com/office/officeart/2005/8/layout/pyramid2"/>
    <dgm:cxn modelId="{2D953BCF-164E-4A19-B612-3E3B3F4A2001}" type="presParOf" srcId="{4FF9410E-1EF7-4C5D-83FD-AB8E115EA851}" destId="{409C81C5-FB92-459C-AB90-F9AC6328E2D2}" srcOrd="1" destOrd="0" presId="urn:microsoft.com/office/officeart/2005/8/layout/pyramid2"/>
    <dgm:cxn modelId="{56E295DB-01FC-4CEB-AA28-9C9877167309}" type="presParOf" srcId="{409C81C5-FB92-459C-AB90-F9AC6328E2D2}" destId="{6676CE75-B75D-4BFD-8C79-26B0CBE89EF0}" srcOrd="0" destOrd="0" presId="urn:microsoft.com/office/officeart/2005/8/layout/pyramid2"/>
    <dgm:cxn modelId="{7237255C-086F-4060-B317-884FBEBFC19E}" type="presParOf" srcId="{409C81C5-FB92-459C-AB90-F9AC6328E2D2}" destId="{F5FEA767-D0F3-45CA-912D-6CF8130C0D79}" srcOrd="1" destOrd="0" presId="urn:microsoft.com/office/officeart/2005/8/layout/pyramid2"/>
    <dgm:cxn modelId="{E4F12FC5-BA13-41E5-BC64-1CDAD81A3933}" type="presParOf" srcId="{409C81C5-FB92-459C-AB90-F9AC6328E2D2}" destId="{08AD0216-242D-4655-9A4E-D4B4F10D9C22}" srcOrd="2" destOrd="0" presId="urn:microsoft.com/office/officeart/2005/8/layout/pyramid2"/>
    <dgm:cxn modelId="{29876247-FE8A-4050-B96E-9374A2F9E2D3}" type="presParOf" srcId="{409C81C5-FB92-459C-AB90-F9AC6328E2D2}" destId="{EBC91962-81F7-4663-B738-5E6B375BF82F}" srcOrd="3" destOrd="0" presId="urn:microsoft.com/office/officeart/2005/8/layout/pyramid2"/>
    <dgm:cxn modelId="{86175675-0E57-489E-9DF9-5D8804C5F76F}" type="presParOf" srcId="{409C81C5-FB92-459C-AB90-F9AC6328E2D2}" destId="{0AADEDC8-1666-4119-94A5-E4C6FA0311BC}" srcOrd="4" destOrd="0" presId="urn:microsoft.com/office/officeart/2005/8/layout/pyramid2"/>
    <dgm:cxn modelId="{D75C7652-0942-405A-B0D5-C347DFCAB0EB}" type="presParOf" srcId="{409C81C5-FB92-459C-AB90-F9AC6328E2D2}" destId="{8F0C507F-2A3B-4509-8538-34FFEA6AEFF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9999A2-55A8-4154-B495-73D0B194E3B1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5327C139-C36E-4651-9569-90DA8E3B0216}">
      <dgm:prSet phldrT="[Текст]" custT="1"/>
      <dgm:spPr/>
      <dgm:t>
        <a:bodyPr/>
        <a:lstStyle/>
        <a:p>
          <a:r>
            <a:rPr lang="ru-RU" sz="2000" spc="300" dirty="0" smtClean="0">
              <a:ln/>
              <a:latin typeface="Cambria" panose="02040503050406030204" pitchFamily="18" charset="0"/>
            </a:rPr>
            <a:t>Проведение региональной сессии рассмотрения «</a:t>
          </a:r>
          <a:r>
            <a:rPr lang="ru-RU" sz="2000" b="1" spc="300" dirty="0" smtClean="0">
              <a:ln/>
              <a:latin typeface="Cambria" panose="02040503050406030204" pitchFamily="18" charset="0"/>
            </a:rPr>
            <a:t>Новых идей» </a:t>
          </a:r>
          <a:r>
            <a:rPr lang="ru-RU" sz="2000" spc="300" dirty="0" smtClean="0">
              <a:ln/>
              <a:latin typeface="Cambria" panose="02040503050406030204" pitchFamily="18" charset="0"/>
            </a:rPr>
            <a:t>на базе центра «Мой бизнес»</a:t>
          </a:r>
          <a:endParaRPr lang="ru-RU" sz="2000" b="1" spc="300" dirty="0">
            <a:ln/>
            <a:latin typeface="Cambria" panose="02040503050406030204" pitchFamily="18" charset="0"/>
          </a:endParaRPr>
        </a:p>
      </dgm:t>
    </dgm:pt>
    <dgm:pt modelId="{F8485AB3-7FA2-4C75-B97F-BF04FF143A73}" type="parTrans" cxnId="{0DA8463F-B316-4907-A5DA-A3E660EB098F}">
      <dgm:prSet/>
      <dgm:spPr/>
      <dgm:t>
        <a:bodyPr/>
        <a:lstStyle/>
        <a:p>
          <a:endParaRPr lang="ru-RU"/>
        </a:p>
      </dgm:t>
    </dgm:pt>
    <dgm:pt modelId="{17EE8D4B-31DC-46E0-B3BF-CF40E6E22B82}" type="sibTrans" cxnId="{0DA8463F-B316-4907-A5DA-A3E660EB098F}">
      <dgm:prSet/>
      <dgm:spPr/>
      <dgm:t>
        <a:bodyPr/>
        <a:lstStyle/>
        <a:p>
          <a:endParaRPr lang="ru-RU"/>
        </a:p>
      </dgm:t>
    </dgm:pt>
    <dgm:pt modelId="{B37136CC-5590-44B2-8AC5-15350D404EB0}">
      <dgm:prSet phldrT="[Текст]" custT="1"/>
      <dgm:spPr/>
      <dgm:t>
        <a:bodyPr/>
        <a:lstStyle/>
        <a:p>
          <a:r>
            <a:rPr lang="ru-RU" sz="2000" spc="300" dirty="0" smtClean="0">
              <a:ln/>
              <a:latin typeface="Cambria" panose="02040503050406030204" pitchFamily="18" charset="0"/>
            </a:rPr>
            <a:t>Выдвижение 4 проектов к участию в </a:t>
          </a:r>
          <a:r>
            <a:rPr lang="ru-RU" sz="2000" b="1" spc="300" dirty="0" smtClean="0">
              <a:ln/>
              <a:latin typeface="Cambria" panose="02040503050406030204" pitchFamily="18" charset="0"/>
            </a:rPr>
            <a:t>финальном</a:t>
          </a:r>
          <a:r>
            <a:rPr lang="ru-RU" sz="2000" spc="300" dirty="0" smtClean="0">
              <a:ln/>
              <a:latin typeface="Cambria" panose="02040503050406030204" pitchFamily="18" charset="0"/>
            </a:rPr>
            <a:t> отборочном туре форума "Сильные идеи для нового времени"</a:t>
          </a:r>
          <a:endParaRPr lang="ru-RU" sz="2000" spc="300" dirty="0">
            <a:ln/>
            <a:latin typeface="Cambria" panose="02040503050406030204" pitchFamily="18" charset="0"/>
          </a:endParaRPr>
        </a:p>
      </dgm:t>
    </dgm:pt>
    <dgm:pt modelId="{211D4E48-1239-474F-AC4B-1353D76EC183}" type="parTrans" cxnId="{EEFF4B4E-8707-4F23-B8CF-0BF3EA0C4DFE}">
      <dgm:prSet/>
      <dgm:spPr/>
      <dgm:t>
        <a:bodyPr/>
        <a:lstStyle/>
        <a:p>
          <a:endParaRPr lang="ru-RU"/>
        </a:p>
      </dgm:t>
    </dgm:pt>
    <dgm:pt modelId="{6527619E-5387-4415-8960-9602B4BB8A9D}" type="sibTrans" cxnId="{EEFF4B4E-8707-4F23-B8CF-0BF3EA0C4DFE}">
      <dgm:prSet/>
      <dgm:spPr/>
      <dgm:t>
        <a:bodyPr/>
        <a:lstStyle/>
        <a:p>
          <a:endParaRPr lang="ru-RU"/>
        </a:p>
      </dgm:t>
    </dgm:pt>
    <dgm:pt modelId="{3EF44833-C667-4A83-8D88-2F0C297DE471}">
      <dgm:prSet phldrT="[Текст]" custT="1"/>
      <dgm:spPr/>
      <dgm:t>
        <a:bodyPr/>
        <a:lstStyle/>
        <a:p>
          <a:r>
            <a:rPr lang="ru-RU" sz="2000" b="1" spc="300" dirty="0" smtClean="0">
              <a:ln/>
              <a:latin typeface="Cambria" panose="02040503050406030204" pitchFamily="18" charset="0"/>
            </a:rPr>
            <a:t> </a:t>
          </a:r>
          <a:r>
            <a:rPr lang="ru-RU" sz="2000" b="0" spc="300" dirty="0" smtClean="0">
              <a:ln/>
              <a:latin typeface="Cambria" panose="02040503050406030204" pitchFamily="18" charset="0"/>
            </a:rPr>
            <a:t>1 проект получил положительную оценку на форуме и                         </a:t>
          </a:r>
          <a:r>
            <a:rPr lang="ru-RU" sz="2000" b="1" spc="300" dirty="0" smtClean="0">
              <a:ln/>
              <a:latin typeface="Cambria" panose="02040503050406030204" pitchFamily="18" charset="0"/>
            </a:rPr>
            <a:t>реализован в 2020 году  </a:t>
          </a:r>
          <a:endParaRPr lang="ru-RU" sz="2000" b="1" spc="300" dirty="0">
            <a:ln/>
            <a:latin typeface="Cambria" panose="02040503050406030204" pitchFamily="18" charset="0"/>
          </a:endParaRPr>
        </a:p>
      </dgm:t>
    </dgm:pt>
    <dgm:pt modelId="{22CBDA04-C19B-4CAB-8E99-DD48D7C8DA2D}" type="parTrans" cxnId="{E37F989A-06C4-4C81-912B-930C6C676E54}">
      <dgm:prSet/>
      <dgm:spPr/>
      <dgm:t>
        <a:bodyPr/>
        <a:lstStyle/>
        <a:p>
          <a:endParaRPr lang="ru-RU"/>
        </a:p>
      </dgm:t>
    </dgm:pt>
    <dgm:pt modelId="{E6F76073-F187-43A8-8B8D-6214A2FBF230}" type="sibTrans" cxnId="{E37F989A-06C4-4C81-912B-930C6C676E54}">
      <dgm:prSet/>
      <dgm:spPr/>
      <dgm:t>
        <a:bodyPr/>
        <a:lstStyle/>
        <a:p>
          <a:endParaRPr lang="ru-RU"/>
        </a:p>
      </dgm:t>
    </dgm:pt>
    <dgm:pt modelId="{4FF9410E-1EF7-4C5D-83FD-AB8E115EA851}" type="pres">
      <dgm:prSet presAssocID="{4D9999A2-55A8-4154-B495-73D0B194E3B1}" presName="compositeShape" presStyleCnt="0">
        <dgm:presLayoutVars>
          <dgm:dir/>
          <dgm:resizeHandles/>
        </dgm:presLayoutVars>
      </dgm:prSet>
      <dgm:spPr/>
    </dgm:pt>
    <dgm:pt modelId="{2B9DD1F5-7C56-4E2F-831E-EFB92C600D5C}" type="pres">
      <dgm:prSet presAssocID="{4D9999A2-55A8-4154-B495-73D0B194E3B1}" presName="pyramid" presStyleLbl="node1" presStyleIdx="0" presStyleCnt="1"/>
      <dgm:spPr/>
    </dgm:pt>
    <dgm:pt modelId="{409C81C5-FB92-459C-AB90-F9AC6328E2D2}" type="pres">
      <dgm:prSet presAssocID="{4D9999A2-55A8-4154-B495-73D0B194E3B1}" presName="theList" presStyleCnt="0"/>
      <dgm:spPr/>
    </dgm:pt>
    <dgm:pt modelId="{6676CE75-B75D-4BFD-8C79-26B0CBE89EF0}" type="pres">
      <dgm:prSet presAssocID="{5327C139-C36E-4651-9569-90DA8E3B0216}" presName="aNode" presStyleLbl="fgAcc1" presStyleIdx="0" presStyleCnt="3" custScaleX="165366" custScaleY="239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EA767-D0F3-45CA-912D-6CF8130C0D79}" type="pres">
      <dgm:prSet presAssocID="{5327C139-C36E-4651-9569-90DA8E3B0216}" presName="aSpace" presStyleCnt="0"/>
      <dgm:spPr/>
    </dgm:pt>
    <dgm:pt modelId="{08AD0216-242D-4655-9A4E-D4B4F10D9C22}" type="pres">
      <dgm:prSet presAssocID="{B37136CC-5590-44B2-8AC5-15350D404EB0}" presName="aNode" presStyleLbl="fgAcc1" presStyleIdx="1" presStyleCnt="3" custScaleX="166205" custScaleY="285072" custLinFactY="21112" custLinFactNeighborX="1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91962-81F7-4663-B738-5E6B375BF82F}" type="pres">
      <dgm:prSet presAssocID="{B37136CC-5590-44B2-8AC5-15350D404EB0}" presName="aSpace" presStyleCnt="0"/>
      <dgm:spPr/>
    </dgm:pt>
    <dgm:pt modelId="{0AADEDC8-1666-4119-94A5-E4C6FA0311BC}" type="pres">
      <dgm:prSet presAssocID="{3EF44833-C667-4A83-8D88-2F0C297DE471}" presName="aNode" presStyleLbl="fgAcc1" presStyleIdx="2" presStyleCnt="3" custScaleX="169616" custScaleY="265699" custLinFactY="34832" custLinFactNeighborX="-27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C507F-2A3B-4509-8538-34FFEA6AEFF3}" type="pres">
      <dgm:prSet presAssocID="{3EF44833-C667-4A83-8D88-2F0C297DE471}" presName="aSpace" presStyleCnt="0"/>
      <dgm:spPr/>
    </dgm:pt>
  </dgm:ptLst>
  <dgm:cxnLst>
    <dgm:cxn modelId="{F8490F50-48FF-4CE6-BFD2-DD47EE3E5BA3}" type="presOf" srcId="{B37136CC-5590-44B2-8AC5-15350D404EB0}" destId="{08AD0216-242D-4655-9A4E-D4B4F10D9C22}" srcOrd="0" destOrd="0" presId="urn:microsoft.com/office/officeart/2005/8/layout/pyramid2"/>
    <dgm:cxn modelId="{E37F989A-06C4-4C81-912B-930C6C676E54}" srcId="{4D9999A2-55A8-4154-B495-73D0B194E3B1}" destId="{3EF44833-C667-4A83-8D88-2F0C297DE471}" srcOrd="2" destOrd="0" parTransId="{22CBDA04-C19B-4CAB-8E99-DD48D7C8DA2D}" sibTransId="{E6F76073-F187-43A8-8B8D-6214A2FBF230}"/>
    <dgm:cxn modelId="{5FF1130F-E8E7-47ED-9767-CDDD39E3B88B}" type="presOf" srcId="{5327C139-C36E-4651-9569-90DA8E3B0216}" destId="{6676CE75-B75D-4BFD-8C79-26B0CBE89EF0}" srcOrd="0" destOrd="0" presId="urn:microsoft.com/office/officeart/2005/8/layout/pyramid2"/>
    <dgm:cxn modelId="{F964308E-EA58-4D2D-B988-C69ED0E13B71}" type="presOf" srcId="{4D9999A2-55A8-4154-B495-73D0B194E3B1}" destId="{4FF9410E-1EF7-4C5D-83FD-AB8E115EA851}" srcOrd="0" destOrd="0" presId="urn:microsoft.com/office/officeart/2005/8/layout/pyramid2"/>
    <dgm:cxn modelId="{EEFF4B4E-8707-4F23-B8CF-0BF3EA0C4DFE}" srcId="{4D9999A2-55A8-4154-B495-73D0B194E3B1}" destId="{B37136CC-5590-44B2-8AC5-15350D404EB0}" srcOrd="1" destOrd="0" parTransId="{211D4E48-1239-474F-AC4B-1353D76EC183}" sibTransId="{6527619E-5387-4415-8960-9602B4BB8A9D}"/>
    <dgm:cxn modelId="{0A6D0C1F-958A-4E57-8C91-F3D53E0F120D}" type="presOf" srcId="{3EF44833-C667-4A83-8D88-2F0C297DE471}" destId="{0AADEDC8-1666-4119-94A5-E4C6FA0311BC}" srcOrd="0" destOrd="0" presId="urn:microsoft.com/office/officeart/2005/8/layout/pyramid2"/>
    <dgm:cxn modelId="{0DA8463F-B316-4907-A5DA-A3E660EB098F}" srcId="{4D9999A2-55A8-4154-B495-73D0B194E3B1}" destId="{5327C139-C36E-4651-9569-90DA8E3B0216}" srcOrd="0" destOrd="0" parTransId="{F8485AB3-7FA2-4C75-B97F-BF04FF143A73}" sibTransId="{17EE8D4B-31DC-46E0-B3BF-CF40E6E22B82}"/>
    <dgm:cxn modelId="{DD670C46-086C-420C-B62C-3D5A53BA2801}" type="presParOf" srcId="{4FF9410E-1EF7-4C5D-83FD-AB8E115EA851}" destId="{2B9DD1F5-7C56-4E2F-831E-EFB92C600D5C}" srcOrd="0" destOrd="0" presId="urn:microsoft.com/office/officeart/2005/8/layout/pyramid2"/>
    <dgm:cxn modelId="{0E926883-77BF-4307-A76B-B26F3B13E608}" type="presParOf" srcId="{4FF9410E-1EF7-4C5D-83FD-AB8E115EA851}" destId="{409C81C5-FB92-459C-AB90-F9AC6328E2D2}" srcOrd="1" destOrd="0" presId="urn:microsoft.com/office/officeart/2005/8/layout/pyramid2"/>
    <dgm:cxn modelId="{1BDD9501-8718-404E-8FF7-AA2A06735394}" type="presParOf" srcId="{409C81C5-FB92-459C-AB90-F9AC6328E2D2}" destId="{6676CE75-B75D-4BFD-8C79-26B0CBE89EF0}" srcOrd="0" destOrd="0" presId="urn:microsoft.com/office/officeart/2005/8/layout/pyramid2"/>
    <dgm:cxn modelId="{DB8ACD4F-ED8C-4003-85D6-18ADB6EAB1B6}" type="presParOf" srcId="{409C81C5-FB92-459C-AB90-F9AC6328E2D2}" destId="{F5FEA767-D0F3-45CA-912D-6CF8130C0D79}" srcOrd="1" destOrd="0" presId="urn:microsoft.com/office/officeart/2005/8/layout/pyramid2"/>
    <dgm:cxn modelId="{77FE46B0-96C2-4295-827D-3CCF38C4814F}" type="presParOf" srcId="{409C81C5-FB92-459C-AB90-F9AC6328E2D2}" destId="{08AD0216-242D-4655-9A4E-D4B4F10D9C22}" srcOrd="2" destOrd="0" presId="urn:microsoft.com/office/officeart/2005/8/layout/pyramid2"/>
    <dgm:cxn modelId="{C6450878-5DF3-4B18-8F59-62BEE0F00DA1}" type="presParOf" srcId="{409C81C5-FB92-459C-AB90-F9AC6328E2D2}" destId="{EBC91962-81F7-4663-B738-5E6B375BF82F}" srcOrd="3" destOrd="0" presId="urn:microsoft.com/office/officeart/2005/8/layout/pyramid2"/>
    <dgm:cxn modelId="{BFBC5B3F-DEE6-4827-BFD6-A6E51DA4B1C9}" type="presParOf" srcId="{409C81C5-FB92-459C-AB90-F9AC6328E2D2}" destId="{0AADEDC8-1666-4119-94A5-E4C6FA0311BC}" srcOrd="4" destOrd="0" presId="urn:microsoft.com/office/officeart/2005/8/layout/pyramid2"/>
    <dgm:cxn modelId="{A65EE36D-68C2-4255-9413-8927A07F6B4B}" type="presParOf" srcId="{409C81C5-FB92-459C-AB90-F9AC6328E2D2}" destId="{8F0C507F-2A3B-4509-8538-34FFEA6AEFF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DD1F5-7C56-4E2F-831E-EFB92C600D5C}">
      <dsp:nvSpPr>
        <dsp:cNvPr id="0" name=""/>
        <dsp:cNvSpPr/>
      </dsp:nvSpPr>
      <dsp:spPr>
        <a:xfrm>
          <a:off x="436418" y="0"/>
          <a:ext cx="4751917" cy="475191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6CE75-B75D-4BFD-8C79-26B0CBE89EF0}">
      <dsp:nvSpPr>
        <dsp:cNvPr id="0" name=""/>
        <dsp:cNvSpPr/>
      </dsp:nvSpPr>
      <dsp:spPr>
        <a:xfrm>
          <a:off x="2198056" y="475542"/>
          <a:ext cx="4317387" cy="10810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ln/>
              <a:latin typeface="Cambria" panose="02040503050406030204" pitchFamily="18" charset="0"/>
            </a:rPr>
            <a:t>Информирование сообщества об отборе </a:t>
          </a:r>
          <a:r>
            <a:rPr lang="ru-RU" sz="2000" b="1" kern="1200" spc="300" dirty="0" smtClean="0">
              <a:ln/>
              <a:latin typeface="Cambria" panose="02040503050406030204" pitchFamily="18" charset="0"/>
            </a:rPr>
            <a:t>«новых идей для бизнеса»</a:t>
          </a:r>
          <a:endParaRPr lang="ru-RU" sz="2000" b="1" kern="1200" dirty="0"/>
        </a:p>
      </dsp:txBody>
      <dsp:txXfrm>
        <a:off x="2250827" y="528313"/>
        <a:ext cx="4211845" cy="975486"/>
      </dsp:txXfrm>
    </dsp:sp>
    <dsp:sp modelId="{08AD0216-242D-4655-9A4E-D4B4F10D9C22}">
      <dsp:nvSpPr>
        <dsp:cNvPr id="0" name=""/>
        <dsp:cNvSpPr/>
      </dsp:nvSpPr>
      <dsp:spPr>
        <a:xfrm>
          <a:off x="2064885" y="1657851"/>
          <a:ext cx="4583730" cy="1045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ln/>
              <a:latin typeface="Cambria" panose="02040503050406030204" pitchFamily="18" charset="0"/>
            </a:rPr>
            <a:t>Определение </a:t>
          </a:r>
          <a:r>
            <a:rPr lang="ru-RU" sz="2000" b="1" kern="1200" spc="300" dirty="0" smtClean="0">
              <a:ln/>
              <a:latin typeface="Cambria" panose="02040503050406030204" pitchFamily="18" charset="0"/>
            </a:rPr>
            <a:t>основных</a:t>
          </a:r>
          <a:r>
            <a:rPr lang="ru-RU" sz="2000" kern="1200" spc="300" dirty="0" smtClean="0">
              <a:ln/>
              <a:latin typeface="Cambria" panose="02040503050406030204" pitchFamily="18" charset="0"/>
            </a:rPr>
            <a:t> направлений идей  и формулировка проектов</a:t>
          </a:r>
          <a:endParaRPr lang="ru-RU" sz="2000" kern="1200" spc="300" dirty="0">
            <a:ln/>
            <a:latin typeface="Cambria" panose="02040503050406030204" pitchFamily="18" charset="0"/>
          </a:endParaRPr>
        </a:p>
      </dsp:txBody>
      <dsp:txXfrm>
        <a:off x="2115934" y="1708900"/>
        <a:ext cx="4481632" cy="943653"/>
      </dsp:txXfrm>
    </dsp:sp>
    <dsp:sp modelId="{0AADEDC8-1666-4119-94A5-E4C6FA0311BC}">
      <dsp:nvSpPr>
        <dsp:cNvPr id="0" name=""/>
        <dsp:cNvSpPr/>
      </dsp:nvSpPr>
      <dsp:spPr>
        <a:xfrm>
          <a:off x="2022044" y="2804882"/>
          <a:ext cx="4669411" cy="13702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ln/>
              <a:latin typeface="Cambria" panose="02040503050406030204" pitchFamily="18" charset="0"/>
            </a:rPr>
            <a:t>Оформление проектной документации, включая </a:t>
          </a:r>
          <a:r>
            <a:rPr lang="ru-RU" sz="2000" b="1" kern="1200" spc="300" dirty="0" smtClean="0">
              <a:ln/>
              <a:latin typeface="Cambria" panose="02040503050406030204" pitchFamily="18" charset="0"/>
            </a:rPr>
            <a:t>презентационные</a:t>
          </a:r>
          <a:r>
            <a:rPr lang="ru-RU" sz="2000" kern="1200" spc="300" dirty="0" smtClean="0">
              <a:ln/>
              <a:latin typeface="Cambria" panose="02040503050406030204" pitchFamily="18" charset="0"/>
            </a:rPr>
            <a:t> материалы для размещения</a:t>
          </a:r>
          <a:endParaRPr lang="ru-RU" sz="2000" kern="1200" spc="300" dirty="0">
            <a:ln/>
            <a:latin typeface="Cambria" panose="02040503050406030204" pitchFamily="18" charset="0"/>
          </a:endParaRPr>
        </a:p>
      </dsp:txBody>
      <dsp:txXfrm>
        <a:off x="2088932" y="2871770"/>
        <a:ext cx="4535635" cy="1236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DD1F5-7C56-4E2F-831E-EFB92C600D5C}">
      <dsp:nvSpPr>
        <dsp:cNvPr id="0" name=""/>
        <dsp:cNvSpPr/>
      </dsp:nvSpPr>
      <dsp:spPr>
        <a:xfrm>
          <a:off x="294019" y="0"/>
          <a:ext cx="4751917" cy="475191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6CE75-B75D-4BFD-8C79-26B0CBE89EF0}">
      <dsp:nvSpPr>
        <dsp:cNvPr id="0" name=""/>
        <dsp:cNvSpPr/>
      </dsp:nvSpPr>
      <dsp:spPr>
        <a:xfrm>
          <a:off x="1660483" y="476732"/>
          <a:ext cx="5107735" cy="1119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ln/>
              <a:latin typeface="Cambria" panose="02040503050406030204" pitchFamily="18" charset="0"/>
            </a:rPr>
            <a:t>Размещение 5 проектов на электронной платформе для отбора на форум </a:t>
          </a:r>
          <a:r>
            <a:rPr lang="ru-RU" sz="2000" b="1" kern="1200" spc="300" dirty="0" smtClean="0">
              <a:ln/>
              <a:latin typeface="Cambria" panose="02040503050406030204" pitchFamily="18" charset="0"/>
            </a:rPr>
            <a:t>"Сильные идеи для нового времени"</a:t>
          </a:r>
          <a:endParaRPr lang="ru-RU" sz="2000" b="1" kern="1200" spc="300" dirty="0">
            <a:ln/>
            <a:latin typeface="Cambria" panose="02040503050406030204" pitchFamily="18" charset="0"/>
          </a:endParaRPr>
        </a:p>
      </dsp:txBody>
      <dsp:txXfrm>
        <a:off x="1715124" y="531373"/>
        <a:ext cx="4998453" cy="1010034"/>
      </dsp:txXfrm>
    </dsp:sp>
    <dsp:sp modelId="{08AD0216-242D-4655-9A4E-D4B4F10D9C22}">
      <dsp:nvSpPr>
        <dsp:cNvPr id="0" name=""/>
        <dsp:cNvSpPr/>
      </dsp:nvSpPr>
      <dsp:spPr>
        <a:xfrm>
          <a:off x="1650645" y="1811531"/>
          <a:ext cx="5133650" cy="126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ln/>
              <a:latin typeface="Cambria" panose="02040503050406030204" pitchFamily="18" charset="0"/>
            </a:rPr>
            <a:t>Проведение информационной компании для </a:t>
          </a:r>
          <a:r>
            <a:rPr lang="ru-RU" sz="2000" b="1" kern="1200" spc="300" dirty="0" smtClean="0">
              <a:ln/>
              <a:latin typeface="Cambria" panose="02040503050406030204" pitchFamily="18" charset="0"/>
            </a:rPr>
            <a:t>участия</a:t>
          </a:r>
          <a:r>
            <a:rPr lang="ru-RU" sz="2000" kern="1200" spc="300" dirty="0" smtClean="0">
              <a:ln/>
              <a:latin typeface="Cambria" panose="02040503050406030204" pitchFamily="18" charset="0"/>
            </a:rPr>
            <a:t> жителей региона в голосовании на платформе</a:t>
          </a:r>
          <a:endParaRPr lang="ru-RU" sz="2000" kern="1200" spc="300" dirty="0">
            <a:ln/>
            <a:latin typeface="Cambria" panose="02040503050406030204" pitchFamily="18" charset="0"/>
          </a:endParaRPr>
        </a:p>
      </dsp:txBody>
      <dsp:txXfrm>
        <a:off x="1712264" y="1873150"/>
        <a:ext cx="5010412" cy="1139040"/>
      </dsp:txXfrm>
    </dsp:sp>
    <dsp:sp modelId="{0AADEDC8-1666-4119-94A5-E4C6FA0311BC}">
      <dsp:nvSpPr>
        <dsp:cNvPr id="0" name=""/>
        <dsp:cNvSpPr/>
      </dsp:nvSpPr>
      <dsp:spPr>
        <a:xfrm>
          <a:off x="1586415" y="3196336"/>
          <a:ext cx="5239007" cy="12416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ln/>
              <a:latin typeface="Cambria" panose="02040503050406030204" pitchFamily="18" charset="0"/>
            </a:rPr>
            <a:t>Презентация проектов на конференции ТАСС             </a:t>
          </a:r>
          <a:r>
            <a:rPr lang="ru-RU" sz="2000" b="1" kern="1200" spc="300" dirty="0" smtClean="0">
              <a:ln/>
              <a:latin typeface="Cambria" panose="02040503050406030204" pitchFamily="18" charset="0"/>
            </a:rPr>
            <a:t>«Новые идеи для бизнеса»</a:t>
          </a:r>
          <a:endParaRPr lang="ru-RU" sz="2000" b="1" kern="1200" spc="300" dirty="0">
            <a:ln/>
            <a:latin typeface="Cambria" panose="02040503050406030204" pitchFamily="18" charset="0"/>
          </a:endParaRPr>
        </a:p>
      </dsp:txBody>
      <dsp:txXfrm>
        <a:off x="1647026" y="3256947"/>
        <a:ext cx="5117785" cy="1120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DD1F5-7C56-4E2F-831E-EFB92C600D5C}">
      <dsp:nvSpPr>
        <dsp:cNvPr id="0" name=""/>
        <dsp:cNvSpPr/>
      </dsp:nvSpPr>
      <dsp:spPr>
        <a:xfrm>
          <a:off x="294019" y="0"/>
          <a:ext cx="4751917" cy="475191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6CE75-B75D-4BFD-8C79-26B0CBE89EF0}">
      <dsp:nvSpPr>
        <dsp:cNvPr id="0" name=""/>
        <dsp:cNvSpPr/>
      </dsp:nvSpPr>
      <dsp:spPr>
        <a:xfrm>
          <a:off x="1660483" y="476369"/>
          <a:ext cx="5107735" cy="10993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ln/>
              <a:latin typeface="Cambria" panose="02040503050406030204" pitchFamily="18" charset="0"/>
            </a:rPr>
            <a:t>Проведение региональной сессии рассмотрения «</a:t>
          </a:r>
          <a:r>
            <a:rPr lang="ru-RU" sz="2000" b="1" kern="1200" spc="300" dirty="0" smtClean="0">
              <a:ln/>
              <a:latin typeface="Cambria" panose="02040503050406030204" pitchFamily="18" charset="0"/>
            </a:rPr>
            <a:t>Новых идей» </a:t>
          </a:r>
          <a:r>
            <a:rPr lang="ru-RU" sz="2000" kern="1200" spc="300" dirty="0" smtClean="0">
              <a:ln/>
              <a:latin typeface="Cambria" panose="02040503050406030204" pitchFamily="18" charset="0"/>
            </a:rPr>
            <a:t>на базе центра «Мой бизнес»</a:t>
          </a:r>
          <a:endParaRPr lang="ru-RU" sz="2000" b="1" kern="1200" spc="300" dirty="0">
            <a:ln/>
            <a:latin typeface="Cambria" panose="02040503050406030204" pitchFamily="18" charset="0"/>
          </a:endParaRPr>
        </a:p>
      </dsp:txBody>
      <dsp:txXfrm>
        <a:off x="1714147" y="530033"/>
        <a:ext cx="5000407" cy="991980"/>
      </dsp:txXfrm>
    </dsp:sp>
    <dsp:sp modelId="{08AD0216-242D-4655-9A4E-D4B4F10D9C22}">
      <dsp:nvSpPr>
        <dsp:cNvPr id="0" name=""/>
        <dsp:cNvSpPr/>
      </dsp:nvSpPr>
      <dsp:spPr>
        <a:xfrm>
          <a:off x="1650645" y="1787309"/>
          <a:ext cx="5133650" cy="13083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ln/>
              <a:latin typeface="Cambria" panose="02040503050406030204" pitchFamily="18" charset="0"/>
            </a:rPr>
            <a:t>Выдвижение 4 проектов к участию в </a:t>
          </a:r>
          <a:r>
            <a:rPr lang="ru-RU" sz="2000" b="1" kern="1200" spc="300" dirty="0" smtClean="0">
              <a:ln/>
              <a:latin typeface="Cambria" panose="02040503050406030204" pitchFamily="18" charset="0"/>
            </a:rPr>
            <a:t>финальном</a:t>
          </a:r>
          <a:r>
            <a:rPr lang="ru-RU" sz="2000" kern="1200" spc="300" dirty="0" smtClean="0">
              <a:ln/>
              <a:latin typeface="Cambria" panose="02040503050406030204" pitchFamily="18" charset="0"/>
            </a:rPr>
            <a:t> отборочном туре форума "Сильные идеи для нового времени"</a:t>
          </a:r>
          <a:endParaRPr lang="ru-RU" sz="2000" kern="1200" spc="300" dirty="0">
            <a:ln/>
            <a:latin typeface="Cambria" panose="02040503050406030204" pitchFamily="18" charset="0"/>
          </a:endParaRPr>
        </a:p>
      </dsp:txBody>
      <dsp:txXfrm>
        <a:off x="1714513" y="1851177"/>
        <a:ext cx="5005914" cy="1180601"/>
      </dsp:txXfrm>
    </dsp:sp>
    <dsp:sp modelId="{0AADEDC8-1666-4119-94A5-E4C6FA0311BC}">
      <dsp:nvSpPr>
        <dsp:cNvPr id="0" name=""/>
        <dsp:cNvSpPr/>
      </dsp:nvSpPr>
      <dsp:spPr>
        <a:xfrm>
          <a:off x="1586415" y="3215983"/>
          <a:ext cx="5239007" cy="1219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300" dirty="0" smtClean="0">
              <a:ln/>
              <a:latin typeface="Cambria" panose="02040503050406030204" pitchFamily="18" charset="0"/>
            </a:rPr>
            <a:t> </a:t>
          </a:r>
          <a:r>
            <a:rPr lang="ru-RU" sz="2000" b="0" kern="1200" spc="300" dirty="0" smtClean="0">
              <a:ln/>
              <a:latin typeface="Cambria" panose="02040503050406030204" pitchFamily="18" charset="0"/>
            </a:rPr>
            <a:t>1 проект получил положительную оценку на форуме и                         </a:t>
          </a:r>
          <a:r>
            <a:rPr lang="ru-RU" sz="2000" b="1" kern="1200" spc="300" dirty="0" smtClean="0">
              <a:ln/>
              <a:latin typeface="Cambria" panose="02040503050406030204" pitchFamily="18" charset="0"/>
            </a:rPr>
            <a:t>реализован в 2020 году  </a:t>
          </a:r>
          <a:endParaRPr lang="ru-RU" sz="2000" b="1" kern="1200" spc="300" dirty="0">
            <a:ln/>
            <a:latin typeface="Cambria" panose="02040503050406030204" pitchFamily="18" charset="0"/>
          </a:endParaRPr>
        </a:p>
      </dsp:txBody>
      <dsp:txXfrm>
        <a:off x="1645942" y="3275510"/>
        <a:ext cx="5119953" cy="1100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Основная задача фонда в 2016 году имела обширное определение регионального института развития экономики Чукотского автономного округа и была сфокусирована на содействии применению субъектами предпринимательства мер государственной поддержки в качестве резидентов ТОР «Чукотка». </a:t>
            </a:r>
          </a:p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К 2019 году задачи Фонда дополнились и представлены следующим образом: 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Режим «Одного окна» для инвестора;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Региональный институт развития экономики Чукотки;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Региональная гарантийная организация;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Центр поддержки предпринимательства.</a:t>
            </a:r>
          </a:p>
          <a:p>
            <a:pPr algn="just"/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30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Основная задача фонда в 2016 году имела обширное определение регионального института развития экономики Чукотского автономного округа и была сфокусирована на содействии применению субъектами предпринимательства мер государственной поддержки в качестве резидентов ТОР «Чукотка». </a:t>
            </a:r>
          </a:p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К 2019 году задачи Фонда дополнились и представлены следующим образом: 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Режим «Одного окна» для инвестора;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Региональный институт развития экономики Чукотки;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Региональная гарантийная организация;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Центр поддержки предпринимательства.</a:t>
            </a:r>
          </a:p>
          <a:p>
            <a:pPr algn="just"/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3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Основная задача фонда в 2016 году имела обширное определение регионального института развития экономики Чукотского автономного округа и была сфокусирована на содействии применению субъектами предпринимательства мер государственной поддержки в качестве резидентов ТОР «Чукотка». </a:t>
            </a:r>
          </a:p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К 2019 году задачи Фонда дополнились и представлены следующим образом: 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Режим «Одного окна» для инвестора;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Региональный институт развития экономики Чукотки;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Региональная гарантийная организация;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Центр поддержки предпринимательства.</a:t>
            </a:r>
          </a:p>
          <a:p>
            <a:pPr algn="just"/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30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0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Основная задача фонда в 2016 году имела обширное определение регионального института развития экономики Чукотского автономного округа и была сфокусирована на содействии применению субъектами предпринимательства мер государственной поддержки в качестве резидентов ТОР «Чукотка». </a:t>
            </a:r>
          </a:p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К 2019 году задачи Фонда дополнились и представлены следующим образом: 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Режим «Одного окна» для инвестора;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Региональный институт развития экономики Чукотки;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Региональная гарантийная организация;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Центр поддержки предпринимательства.</a:t>
            </a:r>
          </a:p>
          <a:p>
            <a:pPr algn="just"/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3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Основная задача фонда в 2016 году имела обширное определение регионального института развития экономики Чукотского автономного округа и была сфокусирована на содействии применению субъектами предпринимательства мер государственной поддержки в качестве резидентов ТОР «Чукотка». </a:t>
            </a:r>
          </a:p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К 2019 году задачи Фонда дополнились и представлены следующим образом: 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Режим «Одного окна» для инвестора;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Региональный институт развития экономики Чукотки;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Региональная гарантийная организация;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Центр поддержки предпринимательства.</a:t>
            </a:r>
          </a:p>
          <a:p>
            <a:pPr algn="just"/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3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Основная задача фонда в 2016 году имела обширное определение регионального института развития экономики Чукотского автономного округа и была сфокусирована на содействии применению субъектами предпринимательства мер государственной поддержки в качестве резидентов ТОР «Чукотка». </a:t>
            </a:r>
          </a:p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К 2019 году задачи Фонда дополнились и представлены следующим образом: 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Режим «Одного окна» для инвестора;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Региональный институт развития экономики Чукотки;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Региональная гарантийная организация;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Центр поддержки предпринимательства.</a:t>
            </a:r>
          </a:p>
          <a:p>
            <a:pPr algn="just"/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3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Основная задача фонда в 2016 году имела обширное определение регионального института развития экономики Чукотского автономного округа и была сфокусирована на содействии применению субъектами предпринимательства мер государственной поддержки в качестве резидентов ТОР «Чукотка». </a:t>
            </a:r>
          </a:p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К 2019 году задачи Фонда дополнились и представлены следующим образом: 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Режим «Одного окна» для инвестора;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Региональный институт развития экономики Чукотки;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Региональная гарантийная организация;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Центр поддержки предпринимательства.</a:t>
            </a:r>
          </a:p>
          <a:p>
            <a:pPr algn="just"/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30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Основная задача фонда в 2016 году имела обширное определение регионального института развития экономики Чукотского автономного округа и была сфокусирована на содействии применению субъектами предпринимательства мер государственной поддержки в качестве резидентов ТОР «Чукотка». </a:t>
            </a:r>
          </a:p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К 2019 году задачи Фонда дополнились и представлены следующим образом: 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Режим «Одного окна» для инвестора;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Региональный институт развития экономики Чукотки;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Региональная гарантийная организация;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Центр поддержки предпринимательства.</a:t>
            </a:r>
          </a:p>
          <a:p>
            <a:pPr algn="just"/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3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Основная задача фонда в 2016 году имела обширное определение регионального института развития экономики Чукотского автономного округа и была сфокусирована на содействии применению субъектами предпринимательства мер государственной поддержки в качестве резидентов ТОР «Чукотка». </a:t>
            </a:r>
          </a:p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К 2019 году задачи Фонда дополнились и представлены следующим образом: 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Режим «Одного окна» для инвестора;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Региональный институт развития экономики Чукотки;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Региональная гарантийная организация;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Центр поддержки предпринимательства.</a:t>
            </a:r>
          </a:p>
          <a:p>
            <a:pPr algn="just"/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30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Основная задача фонда в 2016 году имела обширное определение регионального института развития экономики Чукотского автономного округа и была сфокусирована на содействии применению субъектами предпринимательства мер государственной поддержки в качестве резидентов ТОР «Чукотка». </a:t>
            </a:r>
          </a:p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К 2019 году задачи Фонда дополнились и представлены следующим образом: 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Режим «Одного окна» для инвестора;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Региональный институт развития экономики Чукотки;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Региональная гарантийная организация;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Центр поддержки предпринимательства.</a:t>
            </a:r>
          </a:p>
          <a:p>
            <a:pPr algn="just"/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3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Основная задача фонда в 2016 году имела обширное определение регионального института развития экономики Чукотского автономного округа и была сфокусирована на содействии применению субъектами предпринимательства мер государственной поддержки в качестве резидентов ТОР «Чукотка». </a:t>
            </a:r>
          </a:p>
          <a:p>
            <a:pPr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К 2019 году задачи Фонда дополнились и представлены следующим образом: 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Режим «Одного окна» для инвестора;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Региональный институт развития экономики Чукотки;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Региональная гарантийная организация;</a:t>
            </a:r>
          </a:p>
          <a:p>
            <a:pPr lvl="0" algn="just"/>
            <a:r>
              <a:rPr lang="ru-RU" sz="1300" kern="1200" dirty="0" smtClean="0">
                <a:solidFill>
                  <a:schemeClr val="tx1"/>
                </a:solidFill>
                <a:effectLst/>
              </a:rPr>
              <a:t>Центр поддержки предпринимательства.</a:t>
            </a:r>
          </a:p>
          <a:p>
            <a:pPr algn="just"/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3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91" y="123720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9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16" indent="0" algn="ctr">
              <a:buNone/>
              <a:defRPr sz="2205"/>
            </a:lvl2pPr>
            <a:lvl3pPr marL="1007829" indent="0" algn="ctr">
              <a:buNone/>
              <a:defRPr sz="1984"/>
            </a:lvl3pPr>
            <a:lvl4pPr marL="1511744" indent="0" algn="ctr">
              <a:buNone/>
              <a:defRPr sz="1764"/>
            </a:lvl4pPr>
            <a:lvl5pPr marL="2015658" indent="0" algn="ctr">
              <a:buNone/>
              <a:defRPr sz="1764"/>
            </a:lvl5pPr>
            <a:lvl6pPr marL="2519574" indent="0" algn="ctr">
              <a:buNone/>
              <a:defRPr sz="1764"/>
            </a:lvl6pPr>
            <a:lvl7pPr marL="3023487" indent="0" algn="ctr">
              <a:buNone/>
              <a:defRPr sz="1764"/>
            </a:lvl7pPr>
            <a:lvl8pPr marL="3527403" indent="0" algn="ctr">
              <a:buNone/>
              <a:defRPr sz="1764"/>
            </a:lvl8pPr>
            <a:lvl9pPr marL="4031316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1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2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8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1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1" y="40249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8" y="40249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1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1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2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8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16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829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74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6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57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48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40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31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1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7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5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1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61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16" indent="0">
              <a:buNone/>
              <a:defRPr sz="2205" b="1"/>
            </a:lvl2pPr>
            <a:lvl3pPr marL="1007829" indent="0">
              <a:buNone/>
              <a:defRPr sz="1984" b="1"/>
            </a:lvl3pPr>
            <a:lvl4pPr marL="1511744" indent="0">
              <a:buNone/>
              <a:defRPr sz="1764" b="1"/>
            </a:lvl4pPr>
            <a:lvl5pPr marL="2015658" indent="0">
              <a:buNone/>
              <a:defRPr sz="1764" b="1"/>
            </a:lvl5pPr>
            <a:lvl6pPr marL="2519574" indent="0">
              <a:buNone/>
              <a:defRPr sz="1764" b="1"/>
            </a:lvl6pPr>
            <a:lvl7pPr marL="3023487" indent="0">
              <a:buNone/>
              <a:defRPr sz="1764" b="1"/>
            </a:lvl7pPr>
            <a:lvl8pPr marL="3527403" indent="0">
              <a:buNone/>
              <a:defRPr sz="1764" b="1"/>
            </a:lvl8pPr>
            <a:lvl9pPr marL="4031316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61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6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16" indent="0">
              <a:buNone/>
              <a:defRPr sz="2205" b="1"/>
            </a:lvl2pPr>
            <a:lvl3pPr marL="1007829" indent="0">
              <a:buNone/>
              <a:defRPr sz="1984" b="1"/>
            </a:lvl3pPr>
            <a:lvl4pPr marL="1511744" indent="0">
              <a:buNone/>
              <a:defRPr sz="1764" b="1"/>
            </a:lvl4pPr>
            <a:lvl5pPr marL="2015658" indent="0">
              <a:buNone/>
              <a:defRPr sz="1764" b="1"/>
            </a:lvl5pPr>
            <a:lvl6pPr marL="2519574" indent="0">
              <a:buNone/>
              <a:defRPr sz="1764" b="1"/>
            </a:lvl6pPr>
            <a:lvl7pPr marL="3023487" indent="0">
              <a:buNone/>
              <a:defRPr sz="1764" b="1"/>
            </a:lvl7pPr>
            <a:lvl8pPr marL="3527403" indent="0">
              <a:buNone/>
              <a:defRPr sz="1764" b="1"/>
            </a:lvl8pPr>
            <a:lvl9pPr marL="4031316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6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1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1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1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7" y="503978"/>
            <a:ext cx="3448388" cy="1763924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65"/>
            <a:ext cx="5412730" cy="5372269"/>
          </a:xfrm>
        </p:spPr>
        <p:txBody>
          <a:bodyPr/>
          <a:lstStyle>
            <a:lvl1pPr>
              <a:defRPr sz="3526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7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16" indent="0">
              <a:buNone/>
              <a:defRPr sz="1543"/>
            </a:lvl2pPr>
            <a:lvl3pPr marL="1007829" indent="0">
              <a:buNone/>
              <a:defRPr sz="1323"/>
            </a:lvl3pPr>
            <a:lvl4pPr marL="1511744" indent="0">
              <a:buNone/>
              <a:defRPr sz="1102"/>
            </a:lvl4pPr>
            <a:lvl5pPr marL="2015658" indent="0">
              <a:buNone/>
              <a:defRPr sz="1102"/>
            </a:lvl5pPr>
            <a:lvl6pPr marL="2519574" indent="0">
              <a:buNone/>
              <a:defRPr sz="1102"/>
            </a:lvl6pPr>
            <a:lvl7pPr marL="3023487" indent="0">
              <a:buNone/>
              <a:defRPr sz="1102"/>
            </a:lvl7pPr>
            <a:lvl8pPr marL="3527403" indent="0">
              <a:buNone/>
              <a:defRPr sz="1102"/>
            </a:lvl8pPr>
            <a:lvl9pPr marL="4031316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1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7" y="503978"/>
            <a:ext cx="3448388" cy="1763924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65"/>
            <a:ext cx="5412730" cy="5372269"/>
          </a:xfrm>
        </p:spPr>
        <p:txBody>
          <a:bodyPr anchor="t"/>
          <a:lstStyle>
            <a:lvl1pPr marL="0" indent="0">
              <a:buNone/>
              <a:defRPr sz="3526"/>
            </a:lvl1pPr>
            <a:lvl2pPr marL="503916" indent="0">
              <a:buNone/>
              <a:defRPr sz="3086"/>
            </a:lvl2pPr>
            <a:lvl3pPr marL="1007829" indent="0">
              <a:buNone/>
              <a:defRPr sz="2646"/>
            </a:lvl3pPr>
            <a:lvl4pPr marL="1511744" indent="0">
              <a:buNone/>
              <a:defRPr sz="2205"/>
            </a:lvl4pPr>
            <a:lvl5pPr marL="2015658" indent="0">
              <a:buNone/>
              <a:defRPr sz="2205"/>
            </a:lvl5pPr>
            <a:lvl6pPr marL="2519574" indent="0">
              <a:buNone/>
              <a:defRPr sz="2205"/>
            </a:lvl6pPr>
            <a:lvl7pPr marL="3023487" indent="0">
              <a:buNone/>
              <a:defRPr sz="2205"/>
            </a:lvl7pPr>
            <a:lvl8pPr marL="3527403" indent="0">
              <a:buNone/>
              <a:defRPr sz="2205"/>
            </a:lvl8pPr>
            <a:lvl9pPr marL="4031316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7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16" indent="0">
              <a:buNone/>
              <a:defRPr sz="1543"/>
            </a:lvl2pPr>
            <a:lvl3pPr marL="1007829" indent="0">
              <a:buNone/>
              <a:defRPr sz="1323"/>
            </a:lvl3pPr>
            <a:lvl4pPr marL="1511744" indent="0">
              <a:buNone/>
              <a:defRPr sz="1102"/>
            </a:lvl4pPr>
            <a:lvl5pPr marL="2015658" indent="0">
              <a:buNone/>
              <a:defRPr sz="1102"/>
            </a:lvl5pPr>
            <a:lvl6pPr marL="2519574" indent="0">
              <a:buNone/>
              <a:defRPr sz="1102"/>
            </a:lvl6pPr>
            <a:lvl7pPr marL="3023487" indent="0">
              <a:buNone/>
              <a:defRPr sz="1102"/>
            </a:lvl7pPr>
            <a:lvl8pPr marL="3527403" indent="0">
              <a:buNone/>
              <a:defRPr sz="1102"/>
            </a:lvl8pPr>
            <a:lvl9pPr marL="4031316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1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4" y="700671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1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96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829" rtl="0" eaLnBrk="1" latinLnBrk="0" hangingPunct="1">
        <a:lnSpc>
          <a:spcPct val="90000"/>
        </a:lnSpc>
        <a:spcBef>
          <a:spcPct val="0"/>
        </a:spcBef>
        <a:buNone/>
        <a:defRPr sz="48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7" indent="-251957" algn="l" defTabSz="100782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871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787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701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616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531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445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359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274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16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829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744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658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574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487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403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316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3.emf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3.emf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6.png"/><Relationship Id="rId10" Type="http://schemas.microsoft.com/office/2007/relationships/diagramDrawing" Target="../diagrams/drawing3.xml"/><Relationship Id="rId4" Type="http://schemas.openxmlformats.org/officeDocument/2006/relationships/image" Target="../media/image3.emf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58507" y="6227274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81" y="314042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71291" y="197012"/>
            <a:ext cx="4323789" cy="858364"/>
            <a:chOff x="958645" y="338545"/>
            <a:chExt cx="4988478" cy="93821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45" y="338545"/>
              <a:ext cx="857250" cy="9382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29171" y="499838"/>
              <a:ext cx="3917952" cy="45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8">
                <a:lnSpc>
                  <a:spcPct val="120000"/>
                </a:lnSpc>
                <a:defRPr/>
              </a:pPr>
              <a:r>
                <a:rPr lang="ru-RU" sz="1052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МИНИСТЕРСТВО ЭКОНОМИЧЕСКОГО РАЗВИТИЯ РОССИЙСКОЙ ФЕДЕРАЦИИ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12101" y="7084297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2148" y="2993180"/>
            <a:ext cx="7919240" cy="261479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spc="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Медиа-продвижение «Новые идеи для бизнеса» на Чукотке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82864"/>
          <a:stretch/>
        </p:blipFill>
        <p:spPr>
          <a:xfrm>
            <a:off x="8780559" y="1036491"/>
            <a:ext cx="1536099" cy="25823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32403" y="256945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4" y="1085912"/>
            <a:ext cx="3422740" cy="7417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634" y="2173470"/>
            <a:ext cx="8540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САМЫЙ ЯРКИЙ МЕДИА-ПРОЕКТ</a:t>
            </a:r>
            <a:endParaRPr lang="ru-RU" sz="4000" dirty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5016" y="6678237"/>
            <a:ext cx="3787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3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Чукотский автономный округ</a:t>
            </a:r>
            <a:endParaRPr lang="ru-RU" sz="1400" spc="300" dirty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311904" y="-144067"/>
            <a:ext cx="6645162" cy="6239912"/>
          </a:xfrm>
          <a:prstGeom prst="rect">
            <a:avLst/>
          </a:prstGeom>
        </p:spPr>
      </p:pic>
      <p:sp>
        <p:nvSpPr>
          <p:cNvPr id="5" name="Арка 4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Арка 5"/>
          <p:cNvSpPr/>
          <p:nvPr/>
        </p:nvSpPr>
        <p:spPr>
          <a:xfrm rot="9900000">
            <a:off x="9095876" y="6511118"/>
            <a:ext cx="2201784" cy="2220454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85" y="232583"/>
            <a:ext cx="2910172" cy="63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504" y="509274"/>
            <a:ext cx="107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ПРОЕКТЫ</a:t>
            </a:r>
            <a:endParaRPr lang="ru-RU" sz="4000" b="1" dirty="0">
              <a:solidFill>
                <a:srgbClr val="623B2A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" y="1217160"/>
            <a:ext cx="9322130" cy="604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311904" y="-144067"/>
            <a:ext cx="6645162" cy="6239912"/>
          </a:xfrm>
          <a:prstGeom prst="rect">
            <a:avLst/>
          </a:prstGeom>
        </p:spPr>
      </p:pic>
      <p:sp>
        <p:nvSpPr>
          <p:cNvPr id="5" name="Арка 4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Арка 5"/>
          <p:cNvSpPr/>
          <p:nvPr/>
        </p:nvSpPr>
        <p:spPr>
          <a:xfrm rot="9900000">
            <a:off x="9095876" y="6511118"/>
            <a:ext cx="2201784" cy="2220454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85" y="232583"/>
            <a:ext cx="2910172" cy="63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721665"/>
            <a:ext cx="107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РЕАЛИЗАЦИЯ ПРОЕКТОВ</a:t>
            </a:r>
            <a:endParaRPr lang="ru-RU" sz="4000" b="1" dirty="0">
              <a:solidFill>
                <a:srgbClr val="623B2A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3" y="1683833"/>
            <a:ext cx="3610446" cy="357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1904" y="1832532"/>
            <a:ext cx="61027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В 2020 (факт):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в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озведено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здание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кожевенного</a:t>
            </a:r>
          </a:p>
          <a:p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     завода в с. </a:t>
            </a:r>
            <a:r>
              <a:rPr lang="ru-RU" sz="2000" dirty="0" err="1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Амгуэма</a:t>
            </a:r>
            <a:endParaRPr lang="ru-RU" sz="2000" dirty="0" smtClean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у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становлено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необходимое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оборудование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роизведено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успешное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испытание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оказана консультационная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поддержка и содействие в </a:t>
            </a:r>
            <a:r>
              <a:rPr lang="ru-RU" sz="2000" dirty="0" err="1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брендировании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 проекта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при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содействии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структурных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подразделений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Фонда</a:t>
            </a:r>
          </a:p>
          <a:p>
            <a:endParaRPr lang="ru-RU" sz="2000" dirty="0" smtClean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  <a:p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В 2021 (план):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обучающих мероприятий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персонала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по владению технологией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выделки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о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казание содействия в реализации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продукции региональным товаропроизводителям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народно-художественных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промыслов и швейного мастерства</a:t>
            </a:r>
            <a:endParaRPr lang="ru-RU" sz="2000" dirty="0" smtClean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dirty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3" y="5426703"/>
            <a:ext cx="3610446" cy="18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2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311904" y="-144067"/>
            <a:ext cx="6645162" cy="6239912"/>
          </a:xfrm>
          <a:prstGeom prst="rect">
            <a:avLst/>
          </a:prstGeom>
        </p:spPr>
      </p:pic>
      <p:sp>
        <p:nvSpPr>
          <p:cNvPr id="5" name="Арка 4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Арка 5"/>
          <p:cNvSpPr/>
          <p:nvPr/>
        </p:nvSpPr>
        <p:spPr>
          <a:xfrm rot="9900000">
            <a:off x="9095876" y="6511118"/>
            <a:ext cx="2201784" cy="2220454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85" y="232583"/>
            <a:ext cx="2910172" cy="63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721665"/>
            <a:ext cx="107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РЕАЛИЗАЦИЯ ПРОЕКТОВ</a:t>
            </a:r>
            <a:endParaRPr lang="ru-RU" sz="4000" b="1" dirty="0">
              <a:solidFill>
                <a:srgbClr val="623B2A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1901" y="1619587"/>
            <a:ext cx="61027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В 2020 (факт):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при содействии Центра «Мой бизнес»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получил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одобрение АО «Корпорация развития Дальнего Востока и Арктики»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проект ООО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«Вертикаль 87», направленный на развитие грузового воздушного транспорта и пассажирских авиаперевозок. Проекту присвоен статус резидента Арктической зоны Российской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Федерации</a:t>
            </a:r>
          </a:p>
          <a:p>
            <a:endParaRPr lang="ru-RU" sz="2000" dirty="0" smtClean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  <a:p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В 2021 (план):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публичное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обсуждение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проекта беспилотных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технологий в Чукотском 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АО в </a:t>
            </a: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рамках третьего межрегионального форума «Идея – в бизнес. Бизнес – в результат</a:t>
            </a:r>
            <a:r>
              <a:rPr lang="ru-RU" sz="20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»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заключение соглашения о взаимодействии в продвижении беспилотных технологий с Фондом инноваций Томской области.</a:t>
            </a:r>
            <a:endParaRPr lang="ru-RU" sz="2000" dirty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dirty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</p:txBody>
      </p:sp>
      <p:pic>
        <p:nvPicPr>
          <p:cNvPr id="10242" name="Picture 2" descr="\\172.27.1.49\план_факт2007\МЕДИА-ПЛАН\Иванова Д.Б\Рабочая\ФОНД\АСИ\малая авиация\49205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8" y="1665238"/>
            <a:ext cx="3932265" cy="262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8" y="4368425"/>
            <a:ext cx="3927366" cy="295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9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b="44173"/>
          <a:stretch/>
        </p:blipFill>
        <p:spPr>
          <a:xfrm rot="3280235">
            <a:off x="-1195566" y="3714403"/>
            <a:ext cx="7576720" cy="4235928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>
            <a:off x="6792625" y="-2877161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Арка 17"/>
          <p:cNvSpPr/>
          <p:nvPr/>
        </p:nvSpPr>
        <p:spPr>
          <a:xfrm rot="7991782">
            <a:off x="-902281" y="6389737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468344" y="5274433"/>
            <a:ext cx="1368940" cy="1368940"/>
            <a:chOff x="5783810" y="4814119"/>
            <a:chExt cx="1346200" cy="1346200"/>
          </a:xfrm>
        </p:grpSpPr>
        <p:sp>
          <p:nvSpPr>
            <p:cNvPr id="14" name="Овал 13"/>
            <p:cNvSpPr/>
            <p:nvPr/>
          </p:nvSpPr>
          <p:spPr>
            <a:xfrm>
              <a:off x="5783810" y="4814119"/>
              <a:ext cx="1346200" cy="1346200"/>
            </a:xfrm>
            <a:prstGeom prst="ellipse">
              <a:avLst/>
            </a:prstGeom>
            <a:solidFill>
              <a:srgbClr val="ED53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48">
                <a:defRPr/>
              </a:pPr>
              <a:endParaRPr lang="ru-RU" sz="157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367" y="5137594"/>
              <a:ext cx="700587" cy="610588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3280337" y="839516"/>
            <a:ext cx="2849371" cy="677391"/>
            <a:chOff x="3829260" y="752996"/>
            <a:chExt cx="2052613" cy="487975"/>
          </a:xfrm>
        </p:grpSpPr>
        <p:sp>
          <p:nvSpPr>
            <p:cNvPr id="22" name="Прямоугольник 21"/>
            <p:cNvSpPr/>
            <p:nvPr/>
          </p:nvSpPr>
          <p:spPr>
            <a:xfrm rot="2700000">
              <a:off x="3829260" y="752998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700000">
              <a:off x="4591260" y="752997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2700000">
              <a:off x="5393900" y="752996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94942" y="2588153"/>
            <a:ext cx="663088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СПАСИБО ЗА </a:t>
            </a:r>
          </a:p>
          <a:p>
            <a:r>
              <a:rPr lang="ru-RU" sz="4800">
                <a:solidFill>
                  <a:srgbClr val="ED5338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ВНИМАНИЕ!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4433" y="4795822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25391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311904" y="-144067"/>
            <a:ext cx="6645162" cy="6239912"/>
          </a:xfrm>
          <a:prstGeom prst="rect">
            <a:avLst/>
          </a:prstGeom>
        </p:spPr>
      </p:pic>
      <p:sp>
        <p:nvSpPr>
          <p:cNvPr id="5" name="Арка 4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Арка 5"/>
          <p:cNvSpPr/>
          <p:nvPr/>
        </p:nvSpPr>
        <p:spPr>
          <a:xfrm rot="9900000">
            <a:off x="9095876" y="6511118"/>
            <a:ext cx="2201784" cy="2220454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85" y="232583"/>
            <a:ext cx="2910172" cy="6306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16527" y="1256131"/>
            <a:ext cx="10838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ЦЕЛЬ</a:t>
            </a:r>
            <a:r>
              <a:rPr lang="ru-RU" sz="44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ПРОЕКТА</a:t>
            </a:r>
            <a:endParaRPr lang="ru-RU" sz="4400" b="1" dirty="0">
              <a:solidFill>
                <a:srgbClr val="623B2A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095" y="2298308"/>
            <a:ext cx="7016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spc="3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Выявление перспективных бизнес-идей для региона и создание эффективного </a:t>
            </a:r>
            <a:r>
              <a:rPr lang="ru-RU" sz="3600" spc="3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информационного поля </a:t>
            </a:r>
            <a:r>
              <a:rPr lang="ru-RU" sz="3600" spc="3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для их продвижения и реализации.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26" y="1256131"/>
            <a:ext cx="2547406" cy="254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25016" y="6678237"/>
            <a:ext cx="3787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3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Чукотский автономный округ</a:t>
            </a:r>
            <a:endParaRPr lang="ru-RU" sz="1400" spc="300" dirty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311904" y="-144067"/>
            <a:ext cx="6645162" cy="6239912"/>
          </a:xfrm>
          <a:prstGeom prst="rect">
            <a:avLst/>
          </a:prstGeom>
        </p:spPr>
      </p:pic>
      <p:sp>
        <p:nvSpPr>
          <p:cNvPr id="5" name="Арка 4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Арка 5"/>
          <p:cNvSpPr/>
          <p:nvPr/>
        </p:nvSpPr>
        <p:spPr>
          <a:xfrm rot="9900000">
            <a:off x="9095876" y="6511118"/>
            <a:ext cx="2201784" cy="2220454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85" y="232583"/>
            <a:ext cx="2910172" cy="6306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129404"/>
            <a:ext cx="10708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4400" b="1" dirty="0">
              <a:solidFill>
                <a:srgbClr val="623B2A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369" y="1889623"/>
            <a:ext cx="70167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spc="3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Выявление и формулировка основных направлений бизнес- идей в регионе</a:t>
            </a:r>
          </a:p>
          <a:p>
            <a:endParaRPr lang="ru-RU" sz="2800" spc="300" dirty="0" smtClean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spc="3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Разработка проектов для презентации и размещения на информационных площадках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800" spc="300" dirty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spc="300" dirty="0" smtClean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Проведение информационной кампании на региональном и федеральном уровнях</a:t>
            </a:r>
            <a:endParaRPr lang="ru-RU" sz="2800" spc="300" dirty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 descr="Мегафон Рупор Значок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51" y="1256131"/>
            <a:ext cx="2622017" cy="26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25016" y="6678237"/>
            <a:ext cx="3787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3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Чукотский автономный округ</a:t>
            </a:r>
            <a:endParaRPr lang="ru-RU" sz="1400" spc="300" dirty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311904" y="-144067"/>
            <a:ext cx="6645162" cy="6239912"/>
          </a:xfrm>
          <a:prstGeom prst="rect">
            <a:avLst/>
          </a:prstGeom>
        </p:spPr>
      </p:pic>
      <p:sp>
        <p:nvSpPr>
          <p:cNvPr id="5" name="Арка 4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Арка 5"/>
          <p:cNvSpPr/>
          <p:nvPr/>
        </p:nvSpPr>
        <p:spPr>
          <a:xfrm rot="9900000">
            <a:off x="9095876" y="6511118"/>
            <a:ext cx="2201784" cy="2220454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85" y="232583"/>
            <a:ext cx="2910172" cy="63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998775"/>
            <a:ext cx="107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ЭТАПЫ РЕАЛИЗАЦИИ ПРОЕКТА</a:t>
            </a:r>
            <a:endParaRPr lang="ru-RU" sz="4000" b="1" dirty="0">
              <a:solidFill>
                <a:srgbClr val="623B2A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09718460"/>
              </p:ext>
            </p:extLst>
          </p:nvPr>
        </p:nvGraphicFramePr>
        <p:xfrm>
          <a:off x="3286153" y="1950144"/>
          <a:ext cx="7127875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25016" y="6678237"/>
            <a:ext cx="3787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3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Чукотский автономный округ</a:t>
            </a:r>
            <a:endParaRPr lang="ru-RU" sz="1400" spc="300" dirty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92489" y="1706661"/>
            <a:ext cx="4286371" cy="3989210"/>
          </a:xfrm>
          <a:prstGeom prst="ellipse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Размещение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</a:p>
          <a:p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информационные ресурсы Фонда развития Чукотки (аккаунты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Вконтакте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instagram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Facebook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</a:t>
            </a:r>
          </a:p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сайт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fond87.ru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Инвестиционный портал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Чукотки</a:t>
            </a:r>
          </a:p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invest-chukotka.ru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9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311904" y="-144067"/>
            <a:ext cx="6645162" cy="6239912"/>
          </a:xfrm>
          <a:prstGeom prst="rect">
            <a:avLst/>
          </a:prstGeom>
        </p:spPr>
      </p:pic>
      <p:sp>
        <p:nvSpPr>
          <p:cNvPr id="5" name="Арка 4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Арка 5"/>
          <p:cNvSpPr/>
          <p:nvPr/>
        </p:nvSpPr>
        <p:spPr>
          <a:xfrm rot="9900000">
            <a:off x="9095876" y="6511118"/>
            <a:ext cx="2201784" cy="2220454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85" y="232583"/>
            <a:ext cx="2910172" cy="63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998775"/>
            <a:ext cx="107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ЭТАПЫ РЕАЛИЗАЦИИ ПРОЕКТА</a:t>
            </a:r>
            <a:endParaRPr lang="ru-RU" sz="4000" b="1" dirty="0">
              <a:solidFill>
                <a:srgbClr val="623B2A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13161680"/>
              </p:ext>
            </p:extLst>
          </p:nvPr>
        </p:nvGraphicFramePr>
        <p:xfrm>
          <a:off x="3286153" y="1950144"/>
          <a:ext cx="7127875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25016" y="6678237"/>
            <a:ext cx="3787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3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Чукотский автономный округ</a:t>
            </a:r>
            <a:endParaRPr lang="ru-RU" sz="1400" spc="300" dirty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92489" y="1706661"/>
            <a:ext cx="4522015" cy="4290378"/>
          </a:xfrm>
          <a:prstGeom prst="ellipse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Размещение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</a:p>
          <a:p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информационные ресурсы Фонда развития Чукотки (аккаунты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Вконтакте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instagram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Facebook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</a:t>
            </a:r>
          </a:p>
          <a:p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сайт </a:t>
            </a:r>
            <a:r>
              <a:rPr 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fond87.ru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и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нформационные ресурсы органов власти</a:t>
            </a:r>
          </a:p>
          <a:p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invest-chukotka.ru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 аккаунты </a:t>
            </a:r>
            <a:r>
              <a:rPr lang="ru-RU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Вконтакте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instagram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 )</a:t>
            </a:r>
          </a:p>
          <a:p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Официальные ресурсы Чукотского АО</a:t>
            </a:r>
          </a:p>
          <a:p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(сайт </a:t>
            </a:r>
            <a:r>
              <a:rPr lang="ru-RU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Чукотка.рф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</a:p>
          <a:p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а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ккаунты </a:t>
            </a:r>
            <a:r>
              <a:rPr lang="ru-RU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Вконтакте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instagram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ru-RU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2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311904" y="-144067"/>
            <a:ext cx="6645162" cy="6239912"/>
          </a:xfrm>
          <a:prstGeom prst="rect">
            <a:avLst/>
          </a:prstGeom>
        </p:spPr>
      </p:pic>
      <p:sp>
        <p:nvSpPr>
          <p:cNvPr id="5" name="Арка 4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Арка 5"/>
          <p:cNvSpPr/>
          <p:nvPr/>
        </p:nvSpPr>
        <p:spPr>
          <a:xfrm rot="9900000">
            <a:off x="9095876" y="6511118"/>
            <a:ext cx="2201784" cy="2220454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85" y="232583"/>
            <a:ext cx="2910172" cy="63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998775"/>
            <a:ext cx="107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ЭТАПЫ РЕАЛИЗАЦИИ ПРОЕКТА</a:t>
            </a:r>
            <a:endParaRPr lang="ru-RU" sz="4000" b="1" dirty="0">
              <a:solidFill>
                <a:srgbClr val="623B2A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49342441"/>
              </p:ext>
            </p:extLst>
          </p:nvPr>
        </p:nvGraphicFramePr>
        <p:xfrm>
          <a:off x="3286153" y="1950144"/>
          <a:ext cx="7127875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625016" y="6678237"/>
            <a:ext cx="3787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300" dirty="0">
                <a:ln>
                  <a:solidFill>
                    <a:srgbClr val="562212"/>
                  </a:solidFill>
                </a:ln>
                <a:solidFill>
                  <a:srgbClr val="562212"/>
                </a:solidFill>
                <a:latin typeface="Cambria" panose="02040503050406030204" pitchFamily="18" charset="0"/>
              </a:rPr>
              <a:t>Чукотский автономный округ</a:t>
            </a:r>
            <a:endParaRPr lang="ru-RU" sz="1400" spc="300" dirty="0">
              <a:ln>
                <a:solidFill>
                  <a:srgbClr val="562212"/>
                </a:solidFill>
              </a:ln>
              <a:solidFill>
                <a:srgbClr val="56221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92489" y="1706661"/>
            <a:ext cx="4522015" cy="4290378"/>
          </a:xfrm>
          <a:prstGeom prst="ellipse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Размещение: </a:t>
            </a:r>
          </a:p>
          <a:p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информационные ресурсы Фонда развития Чукотки (аккаунты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Вконтакте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instagram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Facebook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</a:t>
            </a:r>
          </a:p>
          <a:p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сайт 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fond87.ru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Инвестиционный портал Чукотки</a:t>
            </a:r>
          </a:p>
          <a:p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en-US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invest-chukotka.ru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Официальные ресурсы Чукотского АО</a:t>
            </a:r>
          </a:p>
          <a:p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(сайт </a:t>
            </a:r>
            <a:r>
              <a:rPr lang="ru-RU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Чукотка.рф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</a:p>
          <a:p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аккаунты </a:t>
            </a:r>
            <a:r>
              <a:rPr lang="ru-RU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Вконтакте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instagram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5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311904" y="-144067"/>
            <a:ext cx="6645162" cy="6239912"/>
          </a:xfrm>
          <a:prstGeom prst="rect">
            <a:avLst/>
          </a:prstGeom>
        </p:spPr>
      </p:pic>
      <p:sp>
        <p:nvSpPr>
          <p:cNvPr id="5" name="Арка 4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Арка 5"/>
          <p:cNvSpPr/>
          <p:nvPr/>
        </p:nvSpPr>
        <p:spPr>
          <a:xfrm rot="9900000">
            <a:off x="9095876" y="6511118"/>
            <a:ext cx="2201784" cy="2220454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85" y="232583"/>
            <a:ext cx="2910172" cy="63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504" y="509274"/>
            <a:ext cx="107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ПРОЕКТЫ</a:t>
            </a:r>
            <a:endParaRPr lang="ru-RU" sz="4000" b="1" dirty="0">
              <a:solidFill>
                <a:srgbClr val="623B2A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8" y="1217160"/>
            <a:ext cx="9606414" cy="618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9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311904" y="-144067"/>
            <a:ext cx="6645162" cy="6239912"/>
          </a:xfrm>
          <a:prstGeom prst="rect">
            <a:avLst/>
          </a:prstGeom>
        </p:spPr>
      </p:pic>
      <p:sp>
        <p:nvSpPr>
          <p:cNvPr id="5" name="Арка 4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Арка 5"/>
          <p:cNvSpPr/>
          <p:nvPr/>
        </p:nvSpPr>
        <p:spPr>
          <a:xfrm rot="9900000">
            <a:off x="9095876" y="6511118"/>
            <a:ext cx="2201784" cy="2220454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85" y="232583"/>
            <a:ext cx="2910172" cy="63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504" y="509274"/>
            <a:ext cx="107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ПРОЕКТЫ</a:t>
            </a:r>
            <a:endParaRPr lang="ru-RU" sz="4000" b="1" dirty="0">
              <a:solidFill>
                <a:srgbClr val="623B2A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2" y="1278716"/>
            <a:ext cx="8590807" cy="612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311904" y="-144067"/>
            <a:ext cx="6645162" cy="6239912"/>
          </a:xfrm>
          <a:prstGeom prst="rect">
            <a:avLst/>
          </a:prstGeom>
        </p:spPr>
      </p:pic>
      <p:sp>
        <p:nvSpPr>
          <p:cNvPr id="5" name="Арка 4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Арка 5"/>
          <p:cNvSpPr/>
          <p:nvPr/>
        </p:nvSpPr>
        <p:spPr>
          <a:xfrm rot="9900000">
            <a:off x="9095876" y="6511118"/>
            <a:ext cx="2201784" cy="2220454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8">
              <a:defRPr/>
            </a:pPr>
            <a:endParaRPr lang="ru-RU" sz="157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85" y="232583"/>
            <a:ext cx="2910172" cy="63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504" y="509274"/>
            <a:ext cx="107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23B2A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ПРОЕКТЫ</a:t>
            </a:r>
            <a:endParaRPr lang="ru-RU" sz="4000" b="1" dirty="0">
              <a:solidFill>
                <a:srgbClr val="623B2A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8" y="1217160"/>
            <a:ext cx="9077678" cy="605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2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8202</TotalTime>
  <Words>1224</Words>
  <Application>Microsoft Office PowerPoint</Application>
  <PresentationFormat>Произвольный</PresentationFormat>
  <Paragraphs>155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Иванова Дина Борисовна</cp:lastModifiedBy>
  <cp:revision>621</cp:revision>
  <cp:lastPrinted>2019-05-25T08:03:43Z</cp:lastPrinted>
  <dcterms:created xsi:type="dcterms:W3CDTF">2019-04-26T08:56:54Z</dcterms:created>
  <dcterms:modified xsi:type="dcterms:W3CDTF">2021-03-10T00:57:26Z</dcterms:modified>
</cp:coreProperties>
</file>