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5" autoAdjust="0"/>
    <p:restoredTop sz="94622" autoAdjust="0"/>
  </p:normalViewPr>
  <p:slideViewPr>
    <p:cSldViewPr>
      <p:cViewPr varScale="1">
        <p:scale>
          <a:sx n="155" d="100"/>
          <a:sy n="155" d="100"/>
        </p:scale>
        <p:origin x="1944" y="132"/>
      </p:cViewPr>
      <p:guideLst>
        <p:guide orient="horz" pos="2160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vest-chukotka.ru/investpolitika/svod-investiczionnyix-pravil" TargetMode="Externa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24966"/>
            <a:ext cx="8280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Cambria" pitchFamily="18" charset="0"/>
              </a:rPr>
              <a:t>Алгоритм действия инвестора для получения земельного участка в аренду (на торгах)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825" y="6381359"/>
            <a:ext cx="94947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 smtClean="0">
                <a:latin typeface="Cambria" pitchFamily="18" charset="0"/>
              </a:rPr>
              <a:t>Более подробная информация представлена в Приказе </a:t>
            </a:r>
            <a:r>
              <a:rPr lang="ru-RU" sz="1000" b="1" dirty="0">
                <a:latin typeface="Cambria" pitchFamily="18" charset="0"/>
              </a:rPr>
              <a:t>Департамента финансов, экономики и имущественных </a:t>
            </a:r>
            <a:r>
              <a:rPr lang="ru-RU" sz="1000" b="1" dirty="0" smtClean="0">
                <a:latin typeface="Cambria" pitchFamily="18" charset="0"/>
              </a:rPr>
              <a:t>отношений</a:t>
            </a:r>
            <a:endParaRPr lang="ru-RU" sz="1000" b="1" dirty="0">
              <a:latin typeface="Cambria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55576" y="651317"/>
            <a:ext cx="3384376" cy="7200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Подача 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заявления о подготовке и утверждении схемы расположения земельного участка или земельных участков на кадастровом плане территории (при необходимости)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3" y="332656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Cambria" pitchFamily="18" charset="0"/>
              </a:rPr>
              <a:t>Инвестор</a:t>
            </a:r>
            <a:endParaRPr lang="ru-RU" sz="12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28652" y="334372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Cambria" pitchFamily="18" charset="0"/>
              </a:rPr>
              <a:t>Уполномоченный орган</a:t>
            </a:r>
            <a:endParaRPr lang="ru-RU" sz="12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59647" y="651317"/>
            <a:ext cx="3384376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Утверждение 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уполномоченным органом схемы расположения земельного участка или земельных участков на кадастровом плане территории (при необходимости)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59647" y="1587421"/>
            <a:ext cx="3384376" cy="29354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Образование земельного участка (при необходимости)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54400" y="2128405"/>
            <a:ext cx="3384376" cy="4375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Осуществление  государственного кадастрового учета земельного участка (при необходимости)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3083039"/>
            <a:ext cx="3384376" cy="43756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Направление в уполномоченный орган заявления о проведении </a:t>
            </a:r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аукциона</a:t>
            </a:r>
            <a:endParaRPr lang="ru-RU" sz="9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854400" y="2839699"/>
            <a:ext cx="3384376" cy="57606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Принятие решения о проведении аукциона, получение информации о возможности технологического присоединения объекта капитального строительства к инженерным сетям, определение рыночной стоимости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00230" y="5541218"/>
            <a:ext cx="3384376" cy="43756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Подписание договора победителем аукциона и направление его в уполномоченный орган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54400" y="5919398"/>
            <a:ext cx="3384376" cy="24622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Государственная </a:t>
            </a:r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регистрация</a:t>
            </a:r>
            <a:endParaRPr lang="ru-RU" sz="9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6516216" y="1371397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283968" y="1011357"/>
            <a:ext cx="395659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516216" y="1875453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283968" y="3315613"/>
            <a:ext cx="395659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Соединительная линия уступом 35"/>
          <p:cNvCxnSpPr/>
          <p:nvPr/>
        </p:nvCxnSpPr>
        <p:spPr>
          <a:xfrm rot="10800000" flipV="1">
            <a:off x="2339754" y="2325842"/>
            <a:ext cx="2403689" cy="675833"/>
          </a:xfrm>
          <a:prstGeom prst="bentConnector3">
            <a:avLst>
              <a:gd name="adj1" fmla="val 100478"/>
            </a:avLst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226457" y="1312019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14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08003" y="1806870"/>
            <a:ext cx="26193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Устанавливается договором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96399" y="2541917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5</a:t>
            </a: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3671" y="3494053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 р. день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96398" y="3365249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2 мес.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83671" y="1341200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 р. день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867331" y="3686582"/>
            <a:ext cx="3384376" cy="2907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Размещение информации об аукционе на официальном сайте</a:t>
            </a:r>
            <a:endParaRPr lang="ru-RU" sz="9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6546588" y="3467309"/>
            <a:ext cx="1" cy="208344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336487" y="3916199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 р. день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6546588" y="3977372"/>
            <a:ext cx="0" cy="200872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4854401" y="4236565"/>
            <a:ext cx="3384376" cy="44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Прием заявок на участие в аукционе и принятие решения о допуске заявителей к участию в аукционе с последующим их уведомлением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316659" y="4621128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35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6546589" y="4720985"/>
            <a:ext cx="0" cy="174388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1" name="Скругленный прямоугольник 50"/>
          <p:cNvSpPr/>
          <p:nvPr/>
        </p:nvSpPr>
        <p:spPr>
          <a:xfrm>
            <a:off x="4860589" y="4902113"/>
            <a:ext cx="3384376" cy="2907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Проведение аукциона</a:t>
            </a:r>
            <a:endParaRPr lang="ru-RU" sz="9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854400" y="5340188"/>
            <a:ext cx="3384376" cy="41810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Подготовка проекта договора и направление его на подпись победителю </a:t>
            </a:r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аукциона</a:t>
            </a:r>
            <a:endParaRPr lang="ru-RU" sz="9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6546589" y="5204326"/>
            <a:ext cx="0" cy="174388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343599" y="5124684"/>
            <a:ext cx="928370" cy="245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2</a:t>
            </a: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 р. дня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363426" y="5706979"/>
            <a:ext cx="928370" cy="245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10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32001" y="6553902"/>
            <a:ext cx="91405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>
                <a:latin typeface="Cambria" pitchFamily="18" charset="0"/>
              </a:rPr>
              <a:t>Чукотского автономного округа от 15 мая 2023 года № 96-од (</a:t>
            </a:r>
            <a:r>
              <a:rPr lang="en-US" sz="1000" b="1" dirty="0">
                <a:latin typeface="Cambria" pitchFamily="18" charset="0"/>
                <a:hlinkClick r:id="rId3"/>
              </a:rPr>
              <a:t>https://invest-chukotka.ru/investpolitika/svod-investiczionnyix-pravil</a:t>
            </a:r>
            <a:r>
              <a:rPr lang="ru-RU" sz="1000" b="1" dirty="0">
                <a:latin typeface="Cambria" pitchFamily="18" charset="0"/>
              </a:rPr>
              <a:t>)  </a:t>
            </a:r>
          </a:p>
        </p:txBody>
      </p:sp>
      <p:cxnSp>
        <p:nvCxnSpPr>
          <p:cNvPr id="62" name="Прямая со стрелкой 61"/>
          <p:cNvCxnSpPr/>
          <p:nvPr/>
        </p:nvCxnSpPr>
        <p:spPr>
          <a:xfrm flipH="1">
            <a:off x="4222804" y="5549239"/>
            <a:ext cx="554208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417659" y="6119839"/>
            <a:ext cx="928370" cy="245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7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389611" y="5983061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30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87" name="Прямая со стрелкой 86"/>
          <p:cNvCxnSpPr/>
          <p:nvPr/>
        </p:nvCxnSpPr>
        <p:spPr>
          <a:xfrm flipV="1">
            <a:off x="4206629" y="5944030"/>
            <a:ext cx="586559" cy="525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165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5022</TotalTime>
  <Words>227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Cambria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Лазутин Александр Германович</dc:creator>
  <cp:lastModifiedBy>Федичкин Алексей Александрович</cp:lastModifiedBy>
  <cp:revision>142</cp:revision>
  <cp:lastPrinted>2023-10-26T01:32:20Z</cp:lastPrinted>
  <dcterms:created xsi:type="dcterms:W3CDTF">2023-09-25T23:22:59Z</dcterms:created>
  <dcterms:modified xsi:type="dcterms:W3CDTF">2023-11-16T06:15:45Z</dcterms:modified>
</cp:coreProperties>
</file>