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95" autoAdjust="0"/>
    <p:restoredTop sz="94622" autoAdjust="0"/>
  </p:normalViewPr>
  <p:slideViewPr>
    <p:cSldViewPr>
      <p:cViewPr varScale="1">
        <p:scale>
          <a:sx n="155" d="100"/>
          <a:sy n="155" d="100"/>
        </p:scale>
        <p:origin x="1944" y="132"/>
      </p:cViewPr>
      <p:guideLst>
        <p:guide orient="horz" pos="2160"/>
        <p:guide pos="2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nvest-chukotka.ru/investpolitika/svod-investiczionnyix-pravi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nvest-chukotka.ru/investpolitika/svod-investiczionnyix-pravi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854400" y="670137"/>
            <a:ext cx="3384376" cy="7200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Получение правоустанавливающих документов на земельный участок (выписка из Единого государственного реестра недвижимости (далее </a:t>
            </a:r>
            <a:r>
              <a:rPr lang="en-US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- ЕГРН))</a:t>
            </a:r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3" y="332656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B050"/>
                </a:solidFill>
                <a:latin typeface="Cambria" pitchFamily="18" charset="0"/>
              </a:rPr>
              <a:t>Инвестор</a:t>
            </a:r>
            <a:endParaRPr lang="ru-RU" sz="1200" b="1" dirty="0">
              <a:solidFill>
                <a:srgbClr val="00B050"/>
              </a:solidFill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28652" y="334372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  <a:latin typeface="Cambria" pitchFamily="18" charset="0"/>
              </a:rPr>
              <a:t>Уполномоченный орган</a:t>
            </a:r>
            <a:endParaRPr lang="ru-RU" sz="1200" b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54400" y="3834413"/>
            <a:ext cx="3384376" cy="3678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Прохождение экспертизы проектной документации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64704" y="6060822"/>
            <a:ext cx="3354376" cy="25017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Подача заявителем заявления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83670" y="4886494"/>
            <a:ext cx="955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1 р. день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283467" y="3531109"/>
            <a:ext cx="1170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20 р. дней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355817" y="1336203"/>
            <a:ext cx="955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3</a:t>
            </a:r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 р. дня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784361" y="4634804"/>
            <a:ext cx="3384376" cy="29079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 Подтверждение соответствия вносимых в проектную документацию изменений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749704" y="5163594"/>
            <a:ext cx="3384376" cy="67853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Подача заявителем заявления о предоставлении разрешения на отклонение от предельных параметров разрешенного строительства, реконструкции объектов капитального строительства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316659" y="5357430"/>
            <a:ext cx="955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35 дней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4854400" y="5129874"/>
            <a:ext cx="3384376" cy="65966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 Получение разрешения на отклонение от предельных параметров разрешенного строительства, реконструкции объектов </a:t>
            </a:r>
            <a:r>
              <a:rPr lang="ru-RU" sz="9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капитального строительства</a:t>
            </a:r>
            <a:endParaRPr lang="ru-RU" sz="9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404189" y="5712854"/>
            <a:ext cx="928370" cy="245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79 р. дня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404189" y="6287955"/>
            <a:ext cx="928370" cy="245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10 дней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77725" y="93766"/>
            <a:ext cx="82081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Cambria" pitchFamily="18" charset="0"/>
              </a:rPr>
              <a:t>Алгоритм действия инвестора </a:t>
            </a:r>
            <a:r>
              <a:rPr lang="ru-RU" sz="1200" b="1" dirty="0">
                <a:latin typeface="Cambria" pitchFamily="18" charset="0"/>
              </a:rPr>
              <a:t>для получения разрешения на строительство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0" y="6416151"/>
            <a:ext cx="82188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b="1" dirty="0">
                <a:latin typeface="Cambria" pitchFamily="18" charset="0"/>
              </a:rPr>
              <a:t>Более подробная информация представлена в </a:t>
            </a:r>
            <a:r>
              <a:rPr lang="ru-RU" sz="1000" b="1" dirty="0" smtClean="0">
                <a:latin typeface="Cambria" pitchFamily="18" charset="0"/>
              </a:rPr>
              <a:t>Приказе </a:t>
            </a:r>
            <a:r>
              <a:rPr lang="ru-RU" sz="1000" b="1" dirty="0">
                <a:latin typeface="Cambria" pitchFamily="18" charset="0"/>
              </a:rPr>
              <a:t>Департамента </a:t>
            </a:r>
            <a:r>
              <a:rPr lang="ru-RU" sz="1000" b="1" dirty="0" smtClean="0">
                <a:latin typeface="Cambria" pitchFamily="18" charset="0"/>
              </a:rPr>
              <a:t>промышленной политики </a:t>
            </a:r>
            <a:r>
              <a:rPr lang="ru-RU" sz="1000" b="1" dirty="0">
                <a:latin typeface="Cambria" pitchFamily="18" charset="0"/>
              </a:rPr>
              <a:t>Чукотского автономного округа </a:t>
            </a:r>
            <a:r>
              <a:rPr lang="ru-RU" sz="1000" b="1" dirty="0" smtClean="0">
                <a:latin typeface="Cambria" pitchFamily="18" charset="0"/>
              </a:rPr>
              <a:t>15 </a:t>
            </a:r>
            <a:r>
              <a:rPr lang="ru-RU" sz="1000" b="1" dirty="0">
                <a:latin typeface="Cambria" pitchFamily="18" charset="0"/>
              </a:rPr>
              <a:t>мая 2023 года № 156-од</a:t>
            </a:r>
            <a:r>
              <a:rPr lang="ru-RU" sz="1000" b="1" dirty="0" smtClean="0">
                <a:latin typeface="Cambria" pitchFamily="18" charset="0"/>
              </a:rPr>
              <a:t> (</a:t>
            </a:r>
            <a:r>
              <a:rPr lang="en-US" sz="1000" b="1" dirty="0">
                <a:latin typeface="Cambria" pitchFamily="18" charset="0"/>
                <a:hlinkClick r:id="rId2"/>
              </a:rPr>
              <a:t>https://invest-chukotka.ru/investpolitika/svod-investiczionnyix-pravil</a:t>
            </a:r>
            <a:r>
              <a:rPr lang="ru-RU" sz="1000" b="1" dirty="0" smtClean="0">
                <a:latin typeface="Cambria" pitchFamily="18" charset="0"/>
              </a:rPr>
              <a:t>)</a:t>
            </a:r>
            <a:endParaRPr lang="ru-RU" sz="1000" b="1" dirty="0">
              <a:latin typeface="Cambria" pitchFamily="18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854400" y="1741012"/>
            <a:ext cx="3384376" cy="21413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Заключение соглашения об установлении сервитута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367489" y="1886635"/>
            <a:ext cx="955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30 р. дней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4854400" y="2375185"/>
            <a:ext cx="3384376" cy="31932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Получение градостроительного плана земельного участка </a:t>
            </a:r>
            <a:r>
              <a:rPr lang="ru-RU" sz="9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(ГПЗУ</a:t>
            </a:r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)</a:t>
            </a:r>
          </a:p>
        </p:txBody>
      </p:sp>
      <p:cxnSp>
        <p:nvCxnSpPr>
          <p:cNvPr id="54" name="Прямая со стрелкой 53"/>
          <p:cNvCxnSpPr/>
          <p:nvPr/>
        </p:nvCxnSpPr>
        <p:spPr>
          <a:xfrm>
            <a:off x="2411760" y="1288399"/>
            <a:ext cx="0" cy="19638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2411760" y="2872575"/>
            <a:ext cx="0" cy="19638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7" name="Скругленный прямоугольник 56"/>
          <p:cNvSpPr/>
          <p:nvPr/>
        </p:nvSpPr>
        <p:spPr>
          <a:xfrm>
            <a:off x="4854400" y="3139860"/>
            <a:ext cx="3384376" cy="35577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Подготовка и утверждение документации по планировке территории </a:t>
            </a:r>
          </a:p>
        </p:txBody>
      </p:sp>
      <p:cxnSp>
        <p:nvCxnSpPr>
          <p:cNvPr id="58" name="Прямая со стрелкой 57"/>
          <p:cNvCxnSpPr/>
          <p:nvPr/>
        </p:nvCxnSpPr>
        <p:spPr>
          <a:xfrm>
            <a:off x="2419499" y="4365104"/>
            <a:ext cx="0" cy="19638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7367489" y="4265771"/>
            <a:ext cx="955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42 р. дней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755576" y="1558081"/>
            <a:ext cx="3384376" cy="50563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9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Подача заявителем заявления о заключении соглашения об установлении сервитут с приложением схемы границ сервитута на кадастровом плане территории на часть земельного участка</a:t>
            </a:r>
            <a:endParaRPr lang="ru-RU" sz="9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38" name="Прямая со стрелкой 37"/>
          <p:cNvCxnSpPr/>
          <p:nvPr/>
        </p:nvCxnSpPr>
        <p:spPr>
          <a:xfrm>
            <a:off x="4222804" y="1810897"/>
            <a:ext cx="474934" cy="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6" name="Скругленный прямоугольник 55"/>
          <p:cNvSpPr/>
          <p:nvPr/>
        </p:nvSpPr>
        <p:spPr>
          <a:xfrm>
            <a:off x="770839" y="2300847"/>
            <a:ext cx="3384376" cy="50563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9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Подача заявителем заявления о выдаче </a:t>
            </a:r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градостроительного плана земельного участка </a:t>
            </a:r>
            <a:r>
              <a:rPr lang="ru-RU" sz="9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( </a:t>
            </a:r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ГПЗУ)</a:t>
            </a:r>
          </a:p>
        </p:txBody>
      </p:sp>
      <p:cxnSp>
        <p:nvCxnSpPr>
          <p:cNvPr id="61" name="Прямая со стрелкой 60"/>
          <p:cNvCxnSpPr/>
          <p:nvPr/>
        </p:nvCxnSpPr>
        <p:spPr>
          <a:xfrm>
            <a:off x="4238979" y="2534848"/>
            <a:ext cx="474934" cy="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2411760" y="2080487"/>
            <a:ext cx="0" cy="19638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390720" y="2636912"/>
            <a:ext cx="955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14 р. дней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cxnSp>
        <p:nvCxnSpPr>
          <p:cNvPr id="68" name="Прямая со стрелкой 67"/>
          <p:cNvCxnSpPr/>
          <p:nvPr/>
        </p:nvCxnSpPr>
        <p:spPr>
          <a:xfrm>
            <a:off x="4238979" y="3317749"/>
            <a:ext cx="474934" cy="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9" name="Скругленный прямоугольник 68"/>
          <p:cNvSpPr/>
          <p:nvPr/>
        </p:nvSpPr>
        <p:spPr>
          <a:xfrm>
            <a:off x="784361" y="3139860"/>
            <a:ext cx="3384376" cy="35877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9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Подача заявителем </a:t>
            </a:r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заявления </a:t>
            </a:r>
            <a:r>
              <a:rPr lang="ru-RU" sz="9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об </a:t>
            </a:r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утверждении проекта планировки территории</a:t>
            </a: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784361" y="3790301"/>
            <a:ext cx="3384376" cy="58255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9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Подача заявителем </a:t>
            </a:r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заявления </a:t>
            </a:r>
            <a:r>
              <a:rPr lang="ru-RU" sz="9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о </a:t>
            </a:r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проведении государственной (негосударственной) экспертизы проектной документации объектов капитального строительства и (или) результатов инженерных </a:t>
            </a:r>
            <a:r>
              <a:rPr lang="ru-RU" sz="9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изысканий</a:t>
            </a:r>
            <a:endParaRPr lang="ru-RU" sz="9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71" name="Прямая со стрелкой 70"/>
          <p:cNvCxnSpPr/>
          <p:nvPr/>
        </p:nvCxnSpPr>
        <p:spPr>
          <a:xfrm>
            <a:off x="2405635" y="3526804"/>
            <a:ext cx="0" cy="19638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>
            <a:off x="4238979" y="3969691"/>
            <a:ext cx="474934" cy="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3" name="Скругленный прямоугольник 72"/>
          <p:cNvSpPr/>
          <p:nvPr/>
        </p:nvSpPr>
        <p:spPr>
          <a:xfrm>
            <a:off x="764704" y="751446"/>
            <a:ext cx="3384376" cy="50563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9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Подача </a:t>
            </a:r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заявителем </a:t>
            </a:r>
            <a:r>
              <a:rPr lang="ru-RU" sz="9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запроса </a:t>
            </a:r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о предоставлении сведений, содержащихся в ЕГРН</a:t>
            </a:r>
          </a:p>
        </p:txBody>
      </p:sp>
      <p:cxnSp>
        <p:nvCxnSpPr>
          <p:cNvPr id="74" name="Прямая со стрелкой 73"/>
          <p:cNvCxnSpPr/>
          <p:nvPr/>
        </p:nvCxnSpPr>
        <p:spPr>
          <a:xfrm>
            <a:off x="4238979" y="1004262"/>
            <a:ext cx="474934" cy="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>
            <a:off x="4238979" y="5575773"/>
            <a:ext cx="474934" cy="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80" name="Скругленный прямоугольник 79"/>
          <p:cNvSpPr/>
          <p:nvPr/>
        </p:nvSpPr>
        <p:spPr>
          <a:xfrm>
            <a:off x="4854400" y="5965666"/>
            <a:ext cx="3384376" cy="3678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Получение согласования архитектурно- градостроительного облика объекта капитального строительства</a:t>
            </a:r>
          </a:p>
        </p:txBody>
      </p:sp>
      <p:cxnSp>
        <p:nvCxnSpPr>
          <p:cNvPr id="82" name="Прямая со стрелкой 81"/>
          <p:cNvCxnSpPr/>
          <p:nvPr/>
        </p:nvCxnSpPr>
        <p:spPr>
          <a:xfrm>
            <a:off x="2405635" y="4936330"/>
            <a:ext cx="0" cy="19638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>
            <a:off x="2419499" y="5842126"/>
            <a:ext cx="0" cy="19638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>
            <a:off x="4238979" y="6154308"/>
            <a:ext cx="474934" cy="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3321399" y="6259459"/>
            <a:ext cx="955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1 р. день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337392" y="5788889"/>
            <a:ext cx="955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1 р. день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283670" y="4326965"/>
            <a:ext cx="955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1 р. день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322486" y="3458421"/>
            <a:ext cx="955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1 р. день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337392" y="2746719"/>
            <a:ext cx="955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1 р. день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321399" y="2006850"/>
            <a:ext cx="955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1 р. день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321862" y="1199685"/>
            <a:ext cx="955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1 р. день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39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3" y="499538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B050"/>
                </a:solidFill>
                <a:latin typeface="Cambria" pitchFamily="18" charset="0"/>
              </a:rPr>
              <a:t>Инвестор</a:t>
            </a:r>
            <a:endParaRPr lang="ru-RU" sz="1200" b="1" dirty="0">
              <a:solidFill>
                <a:srgbClr val="00B050"/>
              </a:solidFill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28652" y="501254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  <a:latin typeface="Cambria" pitchFamily="18" charset="0"/>
              </a:rPr>
              <a:t>Уполномоченный орган</a:t>
            </a:r>
            <a:endParaRPr lang="ru-RU" sz="1200" b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54400" y="4357319"/>
            <a:ext cx="3384376" cy="3678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9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Разрешение на строительство</a:t>
            </a:r>
            <a:endParaRPr lang="ru-RU" sz="9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283467" y="4077072"/>
            <a:ext cx="1170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45 </a:t>
            </a:r>
            <a:r>
              <a:rPr lang="ru-RU" sz="1000" b="1" dirty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к</a:t>
            </a:r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. дней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77725" y="188640"/>
            <a:ext cx="82081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Cambria" pitchFamily="18" charset="0"/>
              </a:rPr>
              <a:t>Алгоритм действия инвестора </a:t>
            </a:r>
            <a:r>
              <a:rPr lang="ru-RU" sz="1200" b="1" dirty="0">
                <a:latin typeface="Cambria" pitchFamily="18" charset="0"/>
              </a:rPr>
              <a:t>для получения разрешения на </a:t>
            </a:r>
            <a:r>
              <a:rPr lang="ru-RU" sz="1200" b="1" dirty="0" smtClean="0">
                <a:latin typeface="Cambria" pitchFamily="18" charset="0"/>
              </a:rPr>
              <a:t>строительство (продолжение)</a:t>
            </a:r>
            <a:endParaRPr lang="ru-RU" sz="1200" b="1" dirty="0">
              <a:latin typeface="Cambria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13379" y="6270448"/>
            <a:ext cx="82188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b="1" dirty="0">
                <a:latin typeface="Cambria" pitchFamily="18" charset="0"/>
              </a:rPr>
              <a:t>Более подробная информация представлена в </a:t>
            </a:r>
            <a:r>
              <a:rPr lang="ru-RU" sz="1000" b="1" dirty="0" smtClean="0">
                <a:latin typeface="Cambria" pitchFamily="18" charset="0"/>
              </a:rPr>
              <a:t>Приказе </a:t>
            </a:r>
            <a:r>
              <a:rPr lang="ru-RU" sz="1000" b="1" dirty="0">
                <a:latin typeface="Cambria" pitchFamily="18" charset="0"/>
              </a:rPr>
              <a:t>Департамента </a:t>
            </a:r>
            <a:r>
              <a:rPr lang="ru-RU" sz="1000" b="1" dirty="0" smtClean="0">
                <a:latin typeface="Cambria" pitchFamily="18" charset="0"/>
              </a:rPr>
              <a:t>промышленной политики </a:t>
            </a:r>
            <a:r>
              <a:rPr lang="ru-RU" sz="1000" b="1" dirty="0">
                <a:latin typeface="Cambria" pitchFamily="18" charset="0"/>
              </a:rPr>
              <a:t>Чукотского автономного округа </a:t>
            </a:r>
            <a:r>
              <a:rPr lang="ru-RU" sz="1000" b="1" dirty="0" smtClean="0">
                <a:latin typeface="Cambria" pitchFamily="18" charset="0"/>
              </a:rPr>
              <a:t>15 </a:t>
            </a:r>
            <a:r>
              <a:rPr lang="ru-RU" sz="1000" b="1" dirty="0">
                <a:latin typeface="Cambria" pitchFamily="18" charset="0"/>
              </a:rPr>
              <a:t>мая 2023 года № 156-од</a:t>
            </a:r>
            <a:r>
              <a:rPr lang="ru-RU" sz="1000" b="1" dirty="0" smtClean="0">
                <a:latin typeface="Cambria" pitchFamily="18" charset="0"/>
              </a:rPr>
              <a:t> (</a:t>
            </a:r>
            <a:r>
              <a:rPr lang="en-US" sz="1000" b="1" dirty="0">
                <a:latin typeface="Cambria" pitchFamily="18" charset="0"/>
                <a:hlinkClick r:id="rId2"/>
              </a:rPr>
              <a:t>https://invest-chukotka.ru/investpolitika/svod-investiczionnyix-pravil</a:t>
            </a:r>
            <a:r>
              <a:rPr lang="ru-RU" sz="1000" b="1" dirty="0" smtClean="0">
                <a:latin typeface="Cambria" pitchFamily="18" charset="0"/>
              </a:rPr>
              <a:t>)</a:t>
            </a:r>
            <a:endParaRPr lang="ru-RU" sz="1000" b="1" dirty="0">
              <a:latin typeface="Cambria" pitchFamily="18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854400" y="2033047"/>
            <a:ext cx="3384376" cy="53185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Получение копии свидетельства об аккредитации юридического лица, выдавшего положительное заключение негосударственной экспертизы проектной документации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390720" y="2534707"/>
            <a:ext cx="955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1 р. день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4854400" y="2924944"/>
            <a:ext cx="3384376" cy="49672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Получение сведений об установлении или изменении зоны с особыми условиями использования территории</a:t>
            </a:r>
          </a:p>
        </p:txBody>
      </p:sp>
      <p:cxnSp>
        <p:nvCxnSpPr>
          <p:cNvPr id="54" name="Прямая со стрелкой 53"/>
          <p:cNvCxnSpPr/>
          <p:nvPr/>
        </p:nvCxnSpPr>
        <p:spPr>
          <a:xfrm>
            <a:off x="2411760" y="1720447"/>
            <a:ext cx="0" cy="19638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6372200" y="3520647"/>
            <a:ext cx="0" cy="19638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7" name="Скругленный прямоугольник 56"/>
          <p:cNvSpPr/>
          <p:nvPr/>
        </p:nvSpPr>
        <p:spPr>
          <a:xfrm>
            <a:off x="4854400" y="3721294"/>
            <a:ext cx="3384376" cy="35577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Заключение договора о комплексном развитии территории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433115" y="4694947"/>
            <a:ext cx="955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5 р. дней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784361" y="2013764"/>
            <a:ext cx="3384376" cy="69515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9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Подача заявителем запроса </a:t>
            </a:r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о предоставлении копии свидетельства об аккредитации юридического лица, выдавшего положительное заключение негосударственной экспертизы проектной документации (в случае, если представлено заключение</a:t>
            </a: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734704" y="2995375"/>
            <a:ext cx="3384376" cy="50563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9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Подача заявителем запроса </a:t>
            </a:r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в уполномоченный орган, решением которого установлена зона с особыми условиями использования территорий</a:t>
            </a:r>
          </a:p>
        </p:txBody>
      </p:sp>
      <p:cxnSp>
        <p:nvCxnSpPr>
          <p:cNvPr id="61" name="Прямая со стрелкой 60"/>
          <p:cNvCxnSpPr/>
          <p:nvPr/>
        </p:nvCxnSpPr>
        <p:spPr>
          <a:xfrm>
            <a:off x="4282904" y="3197996"/>
            <a:ext cx="474934" cy="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2411760" y="2728559"/>
            <a:ext cx="0" cy="19638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377288" y="3398803"/>
            <a:ext cx="955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3</a:t>
            </a:r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 р. дня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766038" y="4357318"/>
            <a:ext cx="3384376" cy="36782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Подача заявления о выдаче разрешения на строительство</a:t>
            </a:r>
          </a:p>
        </p:txBody>
      </p:sp>
      <p:cxnSp>
        <p:nvCxnSpPr>
          <p:cNvPr id="72" name="Прямая со стрелкой 71"/>
          <p:cNvCxnSpPr/>
          <p:nvPr/>
        </p:nvCxnSpPr>
        <p:spPr>
          <a:xfrm>
            <a:off x="4238979" y="4509120"/>
            <a:ext cx="474934" cy="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3" name="Скругленный прямоугольник 72"/>
          <p:cNvSpPr/>
          <p:nvPr/>
        </p:nvSpPr>
        <p:spPr>
          <a:xfrm>
            <a:off x="764704" y="1183494"/>
            <a:ext cx="3384376" cy="50563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Получение согласия правообладателей помещений, </a:t>
            </a:r>
            <a:r>
              <a:rPr lang="ru-RU" sz="9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машино</a:t>
            </a:r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-мест в многоквартирном доме на реконструкцию объекта капитального строительства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327595" y="1648322"/>
            <a:ext cx="955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60 дней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cxnSp>
        <p:nvCxnSpPr>
          <p:cNvPr id="52" name="Соединительная линия уступом 51"/>
          <p:cNvCxnSpPr/>
          <p:nvPr/>
        </p:nvCxnSpPr>
        <p:spPr>
          <a:xfrm rot="10800000" flipV="1">
            <a:off x="2699793" y="3843702"/>
            <a:ext cx="2014129" cy="449393"/>
          </a:xfrm>
          <a:prstGeom prst="bentConnector3">
            <a:avLst>
              <a:gd name="adj1" fmla="val 99765"/>
            </a:avLst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>
            <a:off x="4282904" y="2298975"/>
            <a:ext cx="474934" cy="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3213428" y="4678332"/>
            <a:ext cx="955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1 р. день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267494" y="3450455"/>
            <a:ext cx="955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1 р. день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258627" y="2659323"/>
            <a:ext cx="955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1 р. день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10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5022</TotalTime>
  <Words>428</Words>
  <Application>Microsoft Office PowerPoint</Application>
  <PresentationFormat>Экран (4:3)</PresentationFormat>
  <Paragraphs>55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Cambria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Лазутин Александр Германович</dc:creator>
  <cp:lastModifiedBy>Федичкин Алексей Александрович</cp:lastModifiedBy>
  <cp:revision>142</cp:revision>
  <cp:lastPrinted>2023-10-26T01:32:20Z</cp:lastPrinted>
  <dcterms:created xsi:type="dcterms:W3CDTF">2023-09-25T23:22:59Z</dcterms:created>
  <dcterms:modified xsi:type="dcterms:W3CDTF">2023-11-16T06:18:01Z</dcterms:modified>
</cp:coreProperties>
</file>