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0" r:id="rId2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95" autoAdjust="0"/>
    <p:restoredTop sz="94622" autoAdjust="0"/>
  </p:normalViewPr>
  <p:slideViewPr>
    <p:cSldViewPr>
      <p:cViewPr varScale="1">
        <p:scale>
          <a:sx n="155" d="100"/>
          <a:sy n="155" d="100"/>
        </p:scale>
        <p:origin x="1944" y="132"/>
      </p:cViewPr>
      <p:guideLst>
        <p:guide orient="horz" pos="2160"/>
        <p:guide pos="29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invest-chukotka.ru/investpolitika/svod-investiczionnyix-pravil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53208" y="1535582"/>
            <a:ext cx="37444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00B050"/>
                </a:solidFill>
                <a:latin typeface="Cambria" pitchFamily="18" charset="0"/>
              </a:rPr>
              <a:t>Инвестор</a:t>
            </a:r>
            <a:endParaRPr lang="ru-RU" sz="1200" b="1" dirty="0">
              <a:solidFill>
                <a:srgbClr val="00B050"/>
              </a:solidFill>
              <a:latin typeface="Cambri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9552" y="4749037"/>
            <a:ext cx="37444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C00000"/>
                </a:solidFill>
                <a:latin typeface="Cambria" pitchFamily="18" charset="0"/>
              </a:rPr>
              <a:t>Уполномоченный орган</a:t>
            </a:r>
            <a:endParaRPr lang="ru-RU" sz="1200" b="1" dirty="0">
              <a:solidFill>
                <a:srgbClr val="C00000"/>
              </a:solidFill>
              <a:latin typeface="Cambria" pitchFamily="18" charset="0"/>
            </a:endParaRPr>
          </a:p>
        </p:txBody>
      </p:sp>
      <p:cxnSp>
        <p:nvCxnSpPr>
          <p:cNvPr id="54" name="Прямая со стрелкой 53"/>
          <p:cNvCxnSpPr/>
          <p:nvPr/>
        </p:nvCxnSpPr>
        <p:spPr>
          <a:xfrm>
            <a:off x="2297288" y="3402815"/>
            <a:ext cx="0" cy="196385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7" name="Скругленный прямоугольник 36"/>
          <p:cNvSpPr/>
          <p:nvPr/>
        </p:nvSpPr>
        <p:spPr>
          <a:xfrm>
            <a:off x="667221" y="3717626"/>
            <a:ext cx="3384376" cy="695156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2.  Инвестор подал заявление и документы на  государственную регистрацию права (далее – ГРП) на созданный объект либо на все расположенные в нем помещения (</a:t>
            </a:r>
            <a:r>
              <a:rPr lang="ru-RU" sz="900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машино</a:t>
            </a:r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-места)</a:t>
            </a:r>
          </a:p>
        </p:txBody>
      </p:sp>
      <p:sp>
        <p:nvSpPr>
          <p:cNvPr id="56" name="Скругленный прямоугольник 55"/>
          <p:cNvSpPr/>
          <p:nvPr/>
        </p:nvSpPr>
        <p:spPr>
          <a:xfrm>
            <a:off x="667221" y="5095753"/>
            <a:ext cx="3384376" cy="56549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3.  Осуществлена ГРП (право на объект(ы) недвижимости зарегистрировано)</a:t>
            </a:r>
          </a:p>
        </p:txBody>
      </p:sp>
      <p:cxnSp>
        <p:nvCxnSpPr>
          <p:cNvPr id="66" name="Прямая со стрелкой 65"/>
          <p:cNvCxnSpPr/>
          <p:nvPr/>
        </p:nvCxnSpPr>
        <p:spPr>
          <a:xfrm>
            <a:off x="2297288" y="4482935"/>
            <a:ext cx="0" cy="196385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73" name="Скругленный прямоугольник 72"/>
          <p:cNvSpPr/>
          <p:nvPr/>
        </p:nvSpPr>
        <p:spPr>
          <a:xfrm>
            <a:off x="667221" y="1973036"/>
            <a:ext cx="3384376" cy="1401049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1. Осуществлен государственный кадастровый учет (далее – ГКУ) введенного в эксплуатацию объекта недвижимости, а также расположенных в нем помещений (</a:t>
            </a:r>
            <a:r>
              <a:rPr lang="ru-RU" sz="900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машино</a:t>
            </a:r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-мест)  (объект(ы) недвижимости поставлен(ы)  на ГКУ – записи о нем (них) внесены в кадастр недвижимости Единого государственного реестра недвижимости (далее – ЕГРН), объекту(</a:t>
            </a:r>
            <a:r>
              <a:rPr lang="ru-RU" sz="900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ам</a:t>
            </a:r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) недвижимости присвоен(ы ) кадастровый(е) номер(а) 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09841" y="209584"/>
            <a:ext cx="82081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Cambria" pitchFamily="18" charset="0"/>
              </a:rPr>
              <a:t>Алгоритм</a:t>
            </a:r>
            <a:r>
              <a:rPr lang="en-US" sz="1200" b="1" dirty="0" smtClean="0">
                <a:latin typeface="Cambria" pitchFamily="18" charset="0"/>
              </a:rPr>
              <a:t> </a:t>
            </a:r>
            <a:r>
              <a:rPr lang="ru-RU" sz="1200" b="1" dirty="0">
                <a:latin typeface="Cambria" pitchFamily="18" charset="0"/>
              </a:rPr>
              <a:t>действия инвестора по процедурам оформления прав собственности на введенный в эксплуатацию объект на территории Чукотского автономного округа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39552" y="6125234"/>
            <a:ext cx="82081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000" b="1" dirty="0">
                <a:latin typeface="Cambria" pitchFamily="18" charset="0"/>
              </a:rPr>
              <a:t>Более подробная информация представлена </a:t>
            </a:r>
            <a:r>
              <a:rPr lang="ru-RU" sz="1000" b="1" dirty="0" smtClean="0">
                <a:latin typeface="Cambria" pitchFamily="18" charset="0"/>
              </a:rPr>
              <a:t>по следующей ссылке: </a:t>
            </a:r>
            <a:r>
              <a:rPr lang="en-US" sz="1000" b="1" dirty="0" smtClean="0">
                <a:solidFill>
                  <a:srgbClr val="FF0000"/>
                </a:solidFill>
                <a:latin typeface="Cambria" pitchFamily="18" charset="0"/>
                <a:hlinkClick r:id="rId2"/>
              </a:rPr>
              <a:t>https</a:t>
            </a:r>
            <a:r>
              <a:rPr lang="en-US" sz="1000" b="1" dirty="0">
                <a:solidFill>
                  <a:srgbClr val="FF0000"/>
                </a:solidFill>
                <a:latin typeface="Cambria" pitchFamily="18" charset="0"/>
                <a:hlinkClick r:id="rId2"/>
              </a:rPr>
              <a:t>://</a:t>
            </a:r>
            <a:r>
              <a:rPr lang="en-US" sz="1000" b="1" dirty="0" smtClean="0">
                <a:solidFill>
                  <a:srgbClr val="FF0000"/>
                </a:solidFill>
                <a:latin typeface="Cambria" pitchFamily="18" charset="0"/>
                <a:hlinkClick r:id="rId2"/>
              </a:rPr>
              <a:t>invest-chukotka.ru/investpolitika/svod-investiczionnyix-pravil</a:t>
            </a:r>
            <a:endParaRPr lang="ru-RU" sz="1000" b="1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40078" y="696298"/>
            <a:ext cx="398790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</a:rPr>
              <a:t>Вариант 1 </a:t>
            </a:r>
            <a:r>
              <a:rPr lang="ru-RU" sz="1200" b="1" dirty="0">
                <a:solidFill>
                  <a:schemeClr val="tx2">
                    <a:lumMod val="75000"/>
                  </a:schemeClr>
                </a:solidFill>
                <a:latin typeface="Cambria" pitchFamily="18" charset="0"/>
              </a:rPr>
              <a:t>При обращении органа , выдавшего разрешение на ввод в эксплуатацию (далее – РВЭ) , за осуществлением  государственного кадастрового  учета</a:t>
            </a:r>
          </a:p>
          <a:p>
            <a:pPr algn="ctr"/>
            <a:endParaRPr lang="ru-RU" sz="1200" b="1" dirty="0">
              <a:solidFill>
                <a:schemeClr val="tx2">
                  <a:lumMod val="75000"/>
                </a:schemeClr>
              </a:solidFill>
              <a:latin typeface="Cambria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992342" y="1519666"/>
            <a:ext cx="37444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00B050"/>
                </a:solidFill>
                <a:latin typeface="Cambria" pitchFamily="18" charset="0"/>
              </a:rPr>
              <a:t>Инвестор</a:t>
            </a:r>
            <a:endParaRPr lang="ru-RU" sz="1200" b="1" dirty="0">
              <a:solidFill>
                <a:srgbClr val="00B050"/>
              </a:solidFill>
              <a:latin typeface="Cambria" pitchFamily="18" charset="0"/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5206354" y="1973036"/>
            <a:ext cx="3384376" cy="890015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1. Осуществлены ГКУ и ГРП на созданный объект, расположенные в нем помещения (</a:t>
            </a:r>
            <a:r>
              <a:rPr lang="ru-RU" sz="900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машино</a:t>
            </a:r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-места) и ГРП на все помещения (</a:t>
            </a:r>
            <a:r>
              <a:rPr lang="ru-RU" sz="900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машино</a:t>
            </a:r>
            <a:r>
              <a:rPr lang="ru-RU" sz="900" b="1" dirty="0">
                <a:solidFill>
                  <a:schemeClr val="tx1"/>
                </a:solidFill>
                <a:latin typeface="Arial Narrow" panose="020B0606020202030204" pitchFamily="34" charset="0"/>
              </a:rPr>
              <a:t>-места)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940509" y="704585"/>
            <a:ext cx="39160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schemeClr val="tx2">
                    <a:lumMod val="75000"/>
                  </a:schemeClr>
                </a:solidFill>
                <a:latin typeface="Cambria" pitchFamily="18" charset="0"/>
              </a:rPr>
              <a:t>Вариант 2: при обращении органа, выдавшего РВЭ, за осуществлением государственного кадастрового учета и государственной регистрации прав</a:t>
            </a:r>
          </a:p>
        </p:txBody>
      </p:sp>
    </p:spTree>
    <p:extLst>
      <p:ext uri="{BB962C8B-B14F-4D97-AF65-F5344CB8AC3E}">
        <p14:creationId xmlns:p14="http://schemas.microsoft.com/office/powerpoint/2010/main" val="1439029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5023</TotalTime>
  <Words>204</Words>
  <Application>Microsoft Office PowerPoint</Application>
  <PresentationFormat>Экран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Cambria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Лазутин Александр Германович</dc:creator>
  <cp:lastModifiedBy>Федичкин Алексей Александрович</cp:lastModifiedBy>
  <cp:revision>142</cp:revision>
  <cp:lastPrinted>2023-10-26T01:32:20Z</cp:lastPrinted>
  <dcterms:created xsi:type="dcterms:W3CDTF">2023-09-25T23:22:59Z</dcterms:created>
  <dcterms:modified xsi:type="dcterms:W3CDTF">2023-11-16T06:18:17Z</dcterms:modified>
</cp:coreProperties>
</file>