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 varScale="1">
        <p:scale>
          <a:sx n="155" d="100"/>
          <a:sy n="155" d="100"/>
        </p:scale>
        <p:origin x="1944" y="132"/>
      </p:cViewPr>
      <p:guideLst>
        <p:guide orient="horz" pos="216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vest-chukotka.ru/investpolitika/svod-investiczionnyix-prav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513" y="332656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28652" y="334372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Cambria" pitchFamily="18" charset="0"/>
              </a:rPr>
              <a:t>Уполномоченный орган</a:t>
            </a:r>
            <a:endParaRPr lang="ru-RU" sz="12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53777" y="1617675"/>
            <a:ext cx="117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7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15387" y="1795677"/>
            <a:ext cx="3384376" cy="34880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заявителем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зарегистрированной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в РСО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заявки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на заключение договора о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подключении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802075" y="1838307"/>
            <a:ext cx="3384376" cy="3547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>
                <a:solidFill>
                  <a:schemeClr val="tx1"/>
                </a:solidFill>
                <a:latin typeface="Arial Narrow" panose="020B0606020202030204" pitchFamily="34" charset="0"/>
              </a:rPr>
              <a:t>Заключение договора о подключении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417759" y="2123035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20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357084" y="2550464"/>
            <a:ext cx="928370" cy="24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5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27584" y="678681"/>
            <a:ext cx="3384376" cy="5056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заявителем запроса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о предоставлении информации о возможности подключения в целях, не связанных с подготовкой градостроительного плана земельного участка</a:t>
            </a: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797423" y="1268760"/>
            <a:ext cx="3384376" cy="4196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Подача заявителем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запроса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о предоставлении технических условий</a:t>
            </a: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255022" y="2008179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>
            <a:off x="4272075" y="1180343"/>
            <a:ext cx="500946" cy="234996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9" name="Скругленный прямоугольник 68"/>
          <p:cNvSpPr/>
          <p:nvPr/>
        </p:nvSpPr>
        <p:spPr>
          <a:xfrm>
            <a:off x="4836031" y="1374590"/>
            <a:ext cx="3384376" cy="30056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>
                <a:solidFill>
                  <a:schemeClr val="tx1"/>
                </a:solidFill>
                <a:latin typeface="Arial Narrow" panose="020B0606020202030204" pitchFamily="34" charset="0"/>
              </a:rPr>
              <a:t>Получение технических условий подключения 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4852758" y="682577"/>
            <a:ext cx="3384376" cy="50563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Получение информации о возможности подключения к сетям теплоснабжения в целях, не связанных с подготовкой градостроительного плана земельного участка</a:t>
            </a: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827584" y="2254660"/>
            <a:ext cx="3384376" cy="3678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Выбор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варианта создания технической возможности подключения к системам теплоснабжения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361562" y="1146245"/>
            <a:ext cx="8588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10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65" name="Прямая со стрелкой 64"/>
          <p:cNvCxnSpPr/>
          <p:nvPr/>
        </p:nvCxnSpPr>
        <p:spPr>
          <a:xfrm>
            <a:off x="2510471" y="3212976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5" name="Скругленный прямоугольник 74"/>
          <p:cNvSpPr/>
          <p:nvPr/>
        </p:nvSpPr>
        <p:spPr>
          <a:xfrm>
            <a:off x="804873" y="2825512"/>
            <a:ext cx="3384376" cy="3678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Направление заявителем в адрес теплоснабжающей/</a:t>
            </a:r>
            <a:r>
              <a:rPr lang="ru-RU" sz="9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теплосетевой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организации подписанного договора в 1 экземпляре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2469803" y="2564904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88418" y="78734"/>
            <a:ext cx="8208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Алгоритм</a:t>
            </a:r>
            <a:r>
              <a:rPr lang="en-US" sz="1200" b="1" dirty="0" smtClean="0">
                <a:latin typeface="Cambria" pitchFamily="18" charset="0"/>
              </a:rPr>
              <a:t> </a:t>
            </a:r>
            <a:r>
              <a:rPr lang="ru-RU" sz="1200" b="1" dirty="0" smtClean="0">
                <a:latin typeface="Cambria" pitchFamily="18" charset="0"/>
              </a:rPr>
              <a:t>действия инвестора по процедуре подключения к сетям теплоснабжения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817" y="6378808"/>
            <a:ext cx="8219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latin typeface="Cambria" pitchFamily="18" charset="0"/>
              </a:rPr>
              <a:t>Более подробная информация представлена в </a:t>
            </a:r>
            <a:r>
              <a:rPr lang="ru-RU" sz="1000" b="1" dirty="0" smtClean="0">
                <a:latin typeface="Cambria" pitchFamily="18" charset="0"/>
              </a:rPr>
              <a:t>Приказе </a:t>
            </a:r>
            <a:r>
              <a:rPr lang="ru-RU" sz="1000" b="1" dirty="0">
                <a:latin typeface="Cambria" pitchFamily="18" charset="0"/>
              </a:rPr>
              <a:t>Департамента </a:t>
            </a:r>
            <a:r>
              <a:rPr lang="ru-RU" sz="1000" b="1" dirty="0" smtClean="0">
                <a:latin typeface="Cambria" pitchFamily="18" charset="0"/>
              </a:rPr>
              <a:t>промышленной политики </a:t>
            </a:r>
            <a:r>
              <a:rPr lang="ru-RU" sz="1000" b="1" dirty="0">
                <a:latin typeface="Cambria" pitchFamily="18" charset="0"/>
              </a:rPr>
              <a:t>Чукотского автономного округа </a:t>
            </a:r>
            <a:r>
              <a:rPr lang="ru-RU" sz="1000" b="1" dirty="0" smtClean="0">
                <a:latin typeface="Cambria" pitchFamily="18" charset="0"/>
              </a:rPr>
              <a:t>15 </a:t>
            </a:r>
            <a:r>
              <a:rPr lang="ru-RU" sz="1000" b="1" dirty="0">
                <a:latin typeface="Cambria" pitchFamily="18" charset="0"/>
              </a:rPr>
              <a:t>мая 2023 года № 156-од</a:t>
            </a:r>
            <a:r>
              <a:rPr lang="ru-RU" sz="1000" b="1" dirty="0" smtClean="0">
                <a:latin typeface="Cambria" pitchFamily="18" charset="0"/>
              </a:rPr>
              <a:t> (</a:t>
            </a:r>
            <a:r>
              <a:rPr lang="en-US" sz="1000" b="1" dirty="0">
                <a:latin typeface="Cambria" pitchFamily="18" charset="0"/>
                <a:hlinkClick r:id="rId2"/>
              </a:rPr>
              <a:t>https://invest-chukotka.ru/investpolitika/svod-investiczionnyix-pravil</a:t>
            </a:r>
            <a:r>
              <a:rPr lang="ru-RU" sz="1000" b="1" dirty="0" smtClean="0">
                <a:latin typeface="Cambria" pitchFamily="18" charset="0"/>
              </a:rPr>
              <a:t>)</a:t>
            </a:r>
            <a:endParaRPr lang="ru-RU" sz="1000" b="1" dirty="0">
              <a:latin typeface="Cambria" pitchFamily="18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4298087" y="931497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263452" y="1556792"/>
            <a:ext cx="474934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480592" y="4437112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2483768" y="4898775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2469803" y="5291545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2469803" y="5821348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H="1">
            <a:off x="4250446" y="1640840"/>
            <a:ext cx="500946" cy="234996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>
            <a:off x="4262643" y="2188553"/>
            <a:ext cx="500946" cy="234996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0" name="Скругленный прямоугольник 49"/>
          <p:cNvSpPr/>
          <p:nvPr/>
        </p:nvSpPr>
        <p:spPr>
          <a:xfrm>
            <a:off x="797423" y="3429000"/>
            <a:ext cx="3384376" cy="3678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Внесение заявителем первого авансового платежа в размере 15% платы за подключение</a:t>
            </a: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788404" y="4004231"/>
            <a:ext cx="3384376" cy="4573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Направление заявителем уведомления о намерении выполнить мероприятия по подключению в границах и за границами земельного участка своими силами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804873" y="4660214"/>
            <a:ext cx="3384376" cy="22914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>
                <a:solidFill>
                  <a:schemeClr val="tx1"/>
                </a:solidFill>
                <a:latin typeface="Arial Narrow" panose="020B0606020202030204" pitchFamily="34" charset="0"/>
              </a:rPr>
              <a:t>Исполнение мероприятий в рамках заключенного договора 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2480592" y="3789040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9" name="Скругленный прямоугольник 58"/>
          <p:cNvSpPr/>
          <p:nvPr/>
        </p:nvSpPr>
        <p:spPr>
          <a:xfrm>
            <a:off x="797423" y="5085184"/>
            <a:ext cx="3384376" cy="30007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Внесение заявителем второго авансового платежа в размере 50% платы за подключение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797423" y="5517232"/>
            <a:ext cx="3384376" cy="3041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Внесение заявителем третьего авансового платежа в размере 20% платы за подключение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88404" y="6051984"/>
            <a:ext cx="3384376" cy="32934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Внесение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заявителем итогового платежа по договору о подключении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750660" y="6130070"/>
            <a:ext cx="457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15 дней с даты подписания акта о подключении 	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67943" y="5492164"/>
            <a:ext cx="45532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5 дней с даты подачи тепловой энергии и теплоносителя на объект 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заявителя на </a:t>
            </a:r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время проведения пусконаладочных работ и комплексного опробования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82144" y="5049558"/>
            <a:ext cx="457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90 дней с даты заключения договора о подключении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491880" y="4651673"/>
            <a:ext cx="457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не более 18 месяцев со дня заключения договора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582144" y="4099128"/>
            <a:ext cx="457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15 дней с даты заключения договора о подключении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611892" y="3482180"/>
            <a:ext cx="457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15 дней с даты заключения договора о подключении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413230" y="3110060"/>
            <a:ext cx="8588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10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8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5023</TotalTime>
  <Words>269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Cambria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Лазутин Александр Германович</dc:creator>
  <cp:lastModifiedBy>Федичкин Алексей Александрович</cp:lastModifiedBy>
  <cp:revision>142</cp:revision>
  <cp:lastPrinted>2023-10-26T01:32:20Z</cp:lastPrinted>
  <dcterms:created xsi:type="dcterms:W3CDTF">2023-09-25T23:22:59Z</dcterms:created>
  <dcterms:modified xsi:type="dcterms:W3CDTF">2023-11-16T06:18:35Z</dcterms:modified>
</cp:coreProperties>
</file>