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396" r:id="rId2"/>
    <p:sldId id="519" r:id="rId3"/>
    <p:sldId id="447" r:id="rId4"/>
    <p:sldId id="520" r:id="rId5"/>
    <p:sldId id="521" r:id="rId6"/>
    <p:sldId id="522" r:id="rId7"/>
    <p:sldId id="523" r:id="rId8"/>
    <p:sldId id="524" r:id="rId9"/>
    <p:sldId id="525" r:id="rId10"/>
    <p:sldId id="526" r:id="rId11"/>
    <p:sldId id="527" r:id="rId12"/>
    <p:sldId id="518" r:id="rId13"/>
    <p:sldId id="528" r:id="rId14"/>
  </p:sldIdLst>
  <p:sldSz cx="10691813" cy="7559675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63" userDrawn="1">
          <p15:clr>
            <a:srgbClr val="A4A3A4"/>
          </p15:clr>
        </p15:guide>
        <p15:guide id="2" pos="533" userDrawn="1">
          <p15:clr>
            <a:srgbClr val="A4A3A4"/>
          </p15:clr>
        </p15:guide>
        <p15:guide id="3" pos="1077" userDrawn="1">
          <p15:clr>
            <a:srgbClr val="A4A3A4"/>
          </p15:clr>
        </p15:guide>
        <p15:guide id="4" orient="horz" pos="90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Горина Екатерина Леонидовна" initials="ГЕЛ" lastIdx="2" clrIdx="0">
    <p:extLst>
      <p:ext uri="{19B8F6BF-5375-455C-9EA6-DF929625EA0E}">
        <p15:presenceInfo xmlns:p15="http://schemas.microsoft.com/office/powerpoint/2012/main" userId="S-1-5-21-2542494797-2759003736-1566031932-20664" providerId="AD"/>
      </p:ext>
    </p:extLst>
  </p:cmAuthor>
  <p:cmAuthor id="2" name="extrena" initials="e" lastIdx="7" clrIdx="1">
    <p:extLst>
      <p:ext uri="{19B8F6BF-5375-455C-9EA6-DF929625EA0E}">
        <p15:presenceInfo xmlns:p15="http://schemas.microsoft.com/office/powerpoint/2012/main" userId="extrena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5338"/>
    <a:srgbClr val="562212"/>
    <a:srgbClr val="F8F5EE"/>
    <a:srgbClr val="F2ECDE"/>
    <a:srgbClr val="F7F2E5"/>
    <a:srgbClr val="000000"/>
    <a:srgbClr val="C59368"/>
    <a:srgbClr val="959595"/>
    <a:srgbClr val="EDD8C2"/>
    <a:srgbClr val="F796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18603FDC-E32A-4AB5-989C-0864C3EAD2B8}" styleName="Стиль из темы 2 - акцент 2">
    <a:tblBg>
      <a:fillRef idx="3">
        <a:schemeClr val="accent2"/>
      </a:fillRef>
      <a:effectRef idx="3">
        <a:schemeClr val="accent2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2">
                <a:tint val="50000"/>
              </a:schemeClr>
            </a:lnRef>
          </a:left>
          <a:right>
            <a:lnRef idx="1">
              <a:schemeClr val="accent2">
                <a:tint val="50000"/>
              </a:schemeClr>
            </a:lnRef>
          </a:right>
          <a:top>
            <a:lnRef idx="1">
              <a:schemeClr val="accent2">
                <a:tint val="50000"/>
              </a:schemeClr>
            </a:lnRef>
          </a:top>
          <a:bottom>
            <a:lnRef idx="1">
              <a:schemeClr val="accent2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711" autoAdjust="0"/>
    <p:restoredTop sz="96374" autoAdjust="0"/>
  </p:normalViewPr>
  <p:slideViewPr>
    <p:cSldViewPr snapToGrid="0">
      <p:cViewPr varScale="1">
        <p:scale>
          <a:sx n="105" d="100"/>
          <a:sy n="105" d="100"/>
        </p:scale>
        <p:origin x="1656" y="30"/>
      </p:cViewPr>
      <p:guideLst>
        <p:guide orient="horz" pos="363"/>
        <p:guide pos="533"/>
        <p:guide pos="1077"/>
        <p:guide orient="horz" pos="907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5" d="100"/>
          <a:sy n="85" d="100"/>
        </p:scale>
        <p:origin x="380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_rels/data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ata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ond87.ru/" TargetMode="External"/></Relationships>
</file>

<file path=ppt/diagrams/_rels/drawing2.x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iagrams/_rels/drawing4.xml.rels><?xml version="1.0" encoding="UTF-8" standalone="yes"?>
<Relationships xmlns="http://schemas.openxmlformats.org/package/2006/relationships"><Relationship Id="rId1" Type="http://schemas.openxmlformats.org/officeDocument/2006/relationships/hyperlink" Target="http://www.fond87.ru/" TargetMode="Externa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3_1">
  <dgm:title val=""/>
  <dgm:desc val=""/>
  <dgm:catLst>
    <dgm:cat type="accent3" pri="11100"/>
  </dgm:catLst>
  <dgm:styleLbl name="node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4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3">
        <a:alpha val="4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3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3">
        <a:alpha val="90000"/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56A1B9F-28C6-4C3F-BFFA-4873BC414079}" type="doc">
      <dgm:prSet loTypeId="urn:microsoft.com/office/officeart/2005/8/layout/radial6" loCatId="cycle" qsTypeId="urn:microsoft.com/office/officeart/2005/8/quickstyle/simple2" qsCatId="simple" csTypeId="urn:microsoft.com/office/officeart/2005/8/colors/accent3_1" csCatId="accent3" phldr="1"/>
      <dgm:spPr/>
      <dgm:t>
        <a:bodyPr/>
        <a:lstStyle/>
        <a:p>
          <a:endParaRPr lang="ru-RU"/>
        </a:p>
      </dgm:t>
    </dgm:pt>
    <dgm:pt modelId="{9339D317-582C-442F-AAD7-546144A2B2EE}">
      <dgm:prSet phldrT="[Текст]" custT="1"/>
      <dgm:spPr>
        <a:solidFill>
          <a:srgbClr val="F2ECDE"/>
        </a:solidFill>
        <a:ln>
          <a:solidFill>
            <a:srgbClr val="BC5916"/>
          </a:solidFill>
        </a:ln>
      </dgm:spPr>
      <dgm:t>
        <a:bodyPr/>
        <a:lstStyle/>
        <a:p>
          <a:r>
            <a:rPr lang="ru-RU" sz="1600" b="1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Поручительство Фонда</a:t>
          </a:r>
        </a:p>
      </dgm:t>
    </dgm:pt>
    <dgm:pt modelId="{936FADA8-3CAD-4944-B640-8F6C39811DB8}" type="parTrans" cxnId="{69364212-DF82-457E-9FDB-BC04575904FE}">
      <dgm:prSet/>
      <dgm:spPr/>
      <dgm:t>
        <a:bodyPr/>
        <a:lstStyle/>
        <a:p>
          <a:endParaRPr lang="ru-RU"/>
        </a:p>
      </dgm:t>
    </dgm:pt>
    <dgm:pt modelId="{DD770250-328C-4B8D-9938-C19818CC0482}" type="sibTrans" cxnId="{69364212-DF82-457E-9FDB-BC04575904FE}">
      <dgm:prSet/>
      <dgm:spPr/>
      <dgm:t>
        <a:bodyPr/>
        <a:lstStyle/>
        <a:p>
          <a:endParaRPr lang="ru-RU"/>
        </a:p>
      </dgm:t>
    </dgm:pt>
    <dgm:pt modelId="{D2E35E41-B44B-4F27-AF42-D55E30B128C7}">
      <dgm:prSet phldrT="[Текст]" custT="1"/>
      <dgm:spPr>
        <a:solidFill>
          <a:srgbClr val="F2ECDE"/>
        </a:solidFill>
        <a:ln>
          <a:solidFill>
            <a:srgbClr val="BC5916"/>
          </a:solidFill>
        </a:ln>
      </dgm:spPr>
      <dgm:t>
        <a:bodyPr/>
        <a:lstStyle/>
        <a:p>
          <a:r>
            <a:rPr lang="ru-RU" sz="1600" b="1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Субъект МСП</a:t>
          </a:r>
        </a:p>
      </dgm:t>
    </dgm:pt>
    <dgm:pt modelId="{A773F0F6-B302-41B2-ABFC-9A4CF4306F0A}" type="parTrans" cxnId="{8D3B5EA2-F19E-4C01-AC7C-144730206F7E}">
      <dgm:prSet/>
      <dgm:spPr/>
      <dgm:t>
        <a:bodyPr/>
        <a:lstStyle/>
        <a:p>
          <a:endParaRPr lang="ru-RU"/>
        </a:p>
      </dgm:t>
    </dgm:pt>
    <dgm:pt modelId="{C15FA8F5-EC1A-4E4F-80A1-F8B5E133BC33}" type="sibTrans" cxnId="{8D3B5EA2-F19E-4C01-AC7C-144730206F7E}">
      <dgm:prSet/>
      <dgm:spPr>
        <a:solidFill>
          <a:srgbClr val="ED5338"/>
        </a:solidFill>
        <a:ln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0B50238E-4E45-435E-97F7-D7D6F4CCB906}">
      <dgm:prSet phldrT="[Текст]" custT="1"/>
      <dgm:spPr>
        <a:solidFill>
          <a:srgbClr val="F2ECDE"/>
        </a:solidFill>
        <a:ln>
          <a:solidFill>
            <a:srgbClr val="BC5916"/>
          </a:solidFill>
        </a:ln>
      </dgm:spPr>
      <dgm:t>
        <a:bodyPr/>
        <a:lstStyle/>
        <a:p>
          <a:r>
            <a:rPr lang="ru-RU" sz="1600" b="1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Фонд</a:t>
          </a:r>
        </a:p>
      </dgm:t>
    </dgm:pt>
    <dgm:pt modelId="{E4DDCCAF-4555-4676-BF87-A57AC2D276B8}" type="parTrans" cxnId="{F364CC71-390B-402D-951B-8F6C8C1E7E75}">
      <dgm:prSet/>
      <dgm:spPr/>
      <dgm:t>
        <a:bodyPr/>
        <a:lstStyle/>
        <a:p>
          <a:endParaRPr lang="ru-RU"/>
        </a:p>
      </dgm:t>
    </dgm:pt>
    <dgm:pt modelId="{3C126532-A145-499A-BFB2-9E1E5BBB8D8F}" type="sibTrans" cxnId="{F364CC71-390B-402D-951B-8F6C8C1E7E75}">
      <dgm:prSet/>
      <dgm:spPr>
        <a:solidFill>
          <a:srgbClr val="BC5916"/>
        </a:solidFill>
        <a:ln w="1905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9D96F4BA-494D-4D73-A99B-F6B37CF834AE}">
      <dgm:prSet phldrT="[Текст]" custT="1"/>
      <dgm:spPr>
        <a:solidFill>
          <a:srgbClr val="F2ECDE"/>
        </a:solidFill>
        <a:ln>
          <a:solidFill>
            <a:srgbClr val="BC5916"/>
          </a:solidFill>
        </a:ln>
      </dgm:spPr>
      <dgm:t>
        <a:bodyPr/>
        <a:lstStyle/>
        <a:p>
          <a:pPr algn="ctr"/>
          <a:r>
            <a:rPr lang="ru-RU" sz="1400" b="1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Финансовая организация</a:t>
          </a:r>
        </a:p>
      </dgm:t>
    </dgm:pt>
    <dgm:pt modelId="{68511BCC-CC0A-4682-BF2D-B468ED7E9EFD}" type="parTrans" cxnId="{31D4A096-81E9-4F9A-A51C-ED64A4106796}">
      <dgm:prSet/>
      <dgm:spPr/>
      <dgm:t>
        <a:bodyPr/>
        <a:lstStyle/>
        <a:p>
          <a:endParaRPr lang="ru-RU"/>
        </a:p>
      </dgm:t>
    </dgm:pt>
    <dgm:pt modelId="{8CEF7914-B92F-47C4-97E0-20E7C887A4AD}" type="sibTrans" cxnId="{31D4A096-81E9-4F9A-A51C-ED64A4106796}">
      <dgm:prSet/>
      <dgm:spPr>
        <a:solidFill>
          <a:srgbClr val="BC5916"/>
        </a:solidFill>
        <a:ln w="12700">
          <a:solidFill>
            <a:schemeClr val="accent5">
              <a:lumMod val="75000"/>
            </a:schemeClr>
          </a:solidFill>
        </a:ln>
      </dgm:spPr>
      <dgm:t>
        <a:bodyPr/>
        <a:lstStyle/>
        <a:p>
          <a:endParaRPr lang="ru-RU"/>
        </a:p>
      </dgm:t>
    </dgm:pt>
    <dgm:pt modelId="{2ED43754-A898-43DA-A506-341E41174DA2}" type="pres">
      <dgm:prSet presAssocID="{356A1B9F-28C6-4C3F-BFFA-4873BC414079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DF78771-21BE-427B-A01C-FEA6A0D81102}" type="pres">
      <dgm:prSet presAssocID="{9339D317-582C-442F-AAD7-546144A2B2EE}" presName="centerShape" presStyleLbl="node0" presStyleIdx="0" presStyleCnt="1" custScaleX="125008" custScaleY="125761"/>
      <dgm:spPr/>
      <dgm:t>
        <a:bodyPr/>
        <a:lstStyle/>
        <a:p>
          <a:endParaRPr lang="ru-RU"/>
        </a:p>
      </dgm:t>
    </dgm:pt>
    <dgm:pt modelId="{FC991E2E-213B-4FBE-80BB-ED161F4F7381}" type="pres">
      <dgm:prSet presAssocID="{D2E35E41-B44B-4F27-AF42-D55E30B128C7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3970C3-E42F-4BFD-BF75-E2FE0C097718}" type="pres">
      <dgm:prSet presAssocID="{D2E35E41-B44B-4F27-AF42-D55E30B128C7}" presName="dummy" presStyleCnt="0"/>
      <dgm:spPr/>
    </dgm:pt>
    <dgm:pt modelId="{D68D3395-FF38-45BC-A5BE-DE2B307BB49B}" type="pres">
      <dgm:prSet presAssocID="{C15FA8F5-EC1A-4E4F-80A1-F8B5E133BC33}" presName="sibTrans" presStyleLbl="sibTrans2D1" presStyleIdx="0" presStyleCnt="3"/>
      <dgm:spPr/>
      <dgm:t>
        <a:bodyPr/>
        <a:lstStyle/>
        <a:p>
          <a:endParaRPr lang="ru-RU"/>
        </a:p>
      </dgm:t>
    </dgm:pt>
    <dgm:pt modelId="{7AFBFCA3-DA5F-4423-9705-A20691D0F277}" type="pres">
      <dgm:prSet presAssocID="{0B50238E-4E45-435E-97F7-D7D6F4CCB906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25469BB-BD56-48AC-A059-8C3B7238D166}" type="pres">
      <dgm:prSet presAssocID="{0B50238E-4E45-435E-97F7-D7D6F4CCB906}" presName="dummy" presStyleCnt="0"/>
      <dgm:spPr/>
    </dgm:pt>
    <dgm:pt modelId="{2C78E19A-27A8-4C6B-81C4-349BEFF144F1}" type="pres">
      <dgm:prSet presAssocID="{3C126532-A145-499A-BFB2-9E1E5BBB8D8F}" presName="sibTrans" presStyleLbl="sibTrans2D1" presStyleIdx="1" presStyleCnt="3"/>
      <dgm:spPr/>
      <dgm:t>
        <a:bodyPr/>
        <a:lstStyle/>
        <a:p>
          <a:endParaRPr lang="ru-RU"/>
        </a:p>
      </dgm:t>
    </dgm:pt>
    <dgm:pt modelId="{2E891C31-516E-4A48-B2F6-1F4263EE417B}" type="pres">
      <dgm:prSet presAssocID="{9D96F4BA-494D-4D73-A99B-F6B37CF834AE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9369D7-E2FB-45E6-9F62-2BC2F99DCE2C}" type="pres">
      <dgm:prSet presAssocID="{9D96F4BA-494D-4D73-A99B-F6B37CF834AE}" presName="dummy" presStyleCnt="0"/>
      <dgm:spPr/>
    </dgm:pt>
    <dgm:pt modelId="{05AD6641-CA32-4EAC-823D-CF0730D6E935}" type="pres">
      <dgm:prSet presAssocID="{8CEF7914-B92F-47C4-97E0-20E7C887A4AD}" presName="sibTrans" presStyleLbl="sibTrans2D1" presStyleIdx="2" presStyleCnt="3"/>
      <dgm:spPr/>
      <dgm:t>
        <a:bodyPr/>
        <a:lstStyle/>
        <a:p>
          <a:endParaRPr lang="ru-RU"/>
        </a:p>
      </dgm:t>
    </dgm:pt>
  </dgm:ptLst>
  <dgm:cxnLst>
    <dgm:cxn modelId="{39393170-A51D-4807-A397-DEA782FE1697}" type="presOf" srcId="{3C126532-A145-499A-BFB2-9E1E5BBB8D8F}" destId="{2C78E19A-27A8-4C6B-81C4-349BEFF144F1}" srcOrd="0" destOrd="0" presId="urn:microsoft.com/office/officeart/2005/8/layout/radial6"/>
    <dgm:cxn modelId="{55D244EE-B381-4BBE-A916-CF47C4FCB778}" type="presOf" srcId="{8CEF7914-B92F-47C4-97E0-20E7C887A4AD}" destId="{05AD6641-CA32-4EAC-823D-CF0730D6E935}" srcOrd="0" destOrd="0" presId="urn:microsoft.com/office/officeart/2005/8/layout/radial6"/>
    <dgm:cxn modelId="{98451121-DF36-4EFA-BE22-59C3B7301D77}" type="presOf" srcId="{9D96F4BA-494D-4D73-A99B-F6B37CF834AE}" destId="{2E891C31-516E-4A48-B2F6-1F4263EE417B}" srcOrd="0" destOrd="0" presId="urn:microsoft.com/office/officeart/2005/8/layout/radial6"/>
    <dgm:cxn modelId="{F364CC71-390B-402D-951B-8F6C8C1E7E75}" srcId="{9339D317-582C-442F-AAD7-546144A2B2EE}" destId="{0B50238E-4E45-435E-97F7-D7D6F4CCB906}" srcOrd="1" destOrd="0" parTransId="{E4DDCCAF-4555-4676-BF87-A57AC2D276B8}" sibTransId="{3C126532-A145-499A-BFB2-9E1E5BBB8D8F}"/>
    <dgm:cxn modelId="{31D4A096-81E9-4F9A-A51C-ED64A4106796}" srcId="{9339D317-582C-442F-AAD7-546144A2B2EE}" destId="{9D96F4BA-494D-4D73-A99B-F6B37CF834AE}" srcOrd="2" destOrd="0" parTransId="{68511BCC-CC0A-4682-BF2D-B468ED7E9EFD}" sibTransId="{8CEF7914-B92F-47C4-97E0-20E7C887A4AD}"/>
    <dgm:cxn modelId="{8D3B5EA2-F19E-4C01-AC7C-144730206F7E}" srcId="{9339D317-582C-442F-AAD7-546144A2B2EE}" destId="{D2E35E41-B44B-4F27-AF42-D55E30B128C7}" srcOrd="0" destOrd="0" parTransId="{A773F0F6-B302-41B2-ABFC-9A4CF4306F0A}" sibTransId="{C15FA8F5-EC1A-4E4F-80A1-F8B5E133BC33}"/>
    <dgm:cxn modelId="{682E8E65-1C13-405F-BAB9-11BA3248DAEA}" type="presOf" srcId="{D2E35E41-B44B-4F27-AF42-D55E30B128C7}" destId="{FC991E2E-213B-4FBE-80BB-ED161F4F7381}" srcOrd="0" destOrd="0" presId="urn:microsoft.com/office/officeart/2005/8/layout/radial6"/>
    <dgm:cxn modelId="{CC4C508F-39F6-4434-97B0-5BBDA1045AE4}" type="presOf" srcId="{9339D317-582C-442F-AAD7-546144A2B2EE}" destId="{ADF78771-21BE-427B-A01C-FEA6A0D81102}" srcOrd="0" destOrd="0" presId="urn:microsoft.com/office/officeart/2005/8/layout/radial6"/>
    <dgm:cxn modelId="{00699654-CD75-4865-848A-9CDF2DFE57B8}" type="presOf" srcId="{C15FA8F5-EC1A-4E4F-80A1-F8B5E133BC33}" destId="{D68D3395-FF38-45BC-A5BE-DE2B307BB49B}" srcOrd="0" destOrd="0" presId="urn:microsoft.com/office/officeart/2005/8/layout/radial6"/>
    <dgm:cxn modelId="{69364212-DF82-457E-9FDB-BC04575904FE}" srcId="{356A1B9F-28C6-4C3F-BFFA-4873BC414079}" destId="{9339D317-582C-442F-AAD7-546144A2B2EE}" srcOrd="0" destOrd="0" parTransId="{936FADA8-3CAD-4944-B640-8F6C39811DB8}" sibTransId="{DD770250-328C-4B8D-9938-C19818CC0482}"/>
    <dgm:cxn modelId="{9A8962B9-ABF7-4C54-B54E-3D6BE0CBB448}" type="presOf" srcId="{0B50238E-4E45-435E-97F7-D7D6F4CCB906}" destId="{7AFBFCA3-DA5F-4423-9705-A20691D0F277}" srcOrd="0" destOrd="0" presId="urn:microsoft.com/office/officeart/2005/8/layout/radial6"/>
    <dgm:cxn modelId="{2C8396D1-0D0F-459A-955E-6602B48B3CEC}" type="presOf" srcId="{356A1B9F-28C6-4C3F-BFFA-4873BC414079}" destId="{2ED43754-A898-43DA-A506-341E41174DA2}" srcOrd="0" destOrd="0" presId="urn:microsoft.com/office/officeart/2005/8/layout/radial6"/>
    <dgm:cxn modelId="{1E9ACCB9-B64C-48A9-8FE0-3B7CA7E30B12}" type="presParOf" srcId="{2ED43754-A898-43DA-A506-341E41174DA2}" destId="{ADF78771-21BE-427B-A01C-FEA6A0D81102}" srcOrd="0" destOrd="0" presId="urn:microsoft.com/office/officeart/2005/8/layout/radial6"/>
    <dgm:cxn modelId="{C6CF6713-A0C6-4BD7-92C5-3A243936E081}" type="presParOf" srcId="{2ED43754-A898-43DA-A506-341E41174DA2}" destId="{FC991E2E-213B-4FBE-80BB-ED161F4F7381}" srcOrd="1" destOrd="0" presId="urn:microsoft.com/office/officeart/2005/8/layout/radial6"/>
    <dgm:cxn modelId="{1AA534BD-8AD2-4C0A-93C2-B8C536778335}" type="presParOf" srcId="{2ED43754-A898-43DA-A506-341E41174DA2}" destId="{783970C3-E42F-4BFD-BF75-E2FE0C097718}" srcOrd="2" destOrd="0" presId="urn:microsoft.com/office/officeart/2005/8/layout/radial6"/>
    <dgm:cxn modelId="{BC1F03A5-D0B3-418C-819F-1844BB51B2B1}" type="presParOf" srcId="{2ED43754-A898-43DA-A506-341E41174DA2}" destId="{D68D3395-FF38-45BC-A5BE-DE2B307BB49B}" srcOrd="3" destOrd="0" presId="urn:microsoft.com/office/officeart/2005/8/layout/radial6"/>
    <dgm:cxn modelId="{CF56F6B9-482B-4024-BA2E-CCFCAFE3C6BE}" type="presParOf" srcId="{2ED43754-A898-43DA-A506-341E41174DA2}" destId="{7AFBFCA3-DA5F-4423-9705-A20691D0F277}" srcOrd="4" destOrd="0" presId="urn:microsoft.com/office/officeart/2005/8/layout/radial6"/>
    <dgm:cxn modelId="{3DC7B204-B685-4B10-9B04-835E3E5D3277}" type="presParOf" srcId="{2ED43754-A898-43DA-A506-341E41174DA2}" destId="{025469BB-BD56-48AC-A059-8C3B7238D166}" srcOrd="5" destOrd="0" presId="urn:microsoft.com/office/officeart/2005/8/layout/radial6"/>
    <dgm:cxn modelId="{C5A1864D-2F6B-4350-AD4E-337476C31A62}" type="presParOf" srcId="{2ED43754-A898-43DA-A506-341E41174DA2}" destId="{2C78E19A-27A8-4C6B-81C4-349BEFF144F1}" srcOrd="6" destOrd="0" presId="urn:microsoft.com/office/officeart/2005/8/layout/radial6"/>
    <dgm:cxn modelId="{1E09687F-1D3A-4E46-9606-E6032E091203}" type="presParOf" srcId="{2ED43754-A898-43DA-A506-341E41174DA2}" destId="{2E891C31-516E-4A48-B2F6-1F4263EE417B}" srcOrd="7" destOrd="0" presId="urn:microsoft.com/office/officeart/2005/8/layout/radial6"/>
    <dgm:cxn modelId="{415786B3-7EED-4A36-9BA6-4E5AB5DD9D48}" type="presParOf" srcId="{2ED43754-A898-43DA-A506-341E41174DA2}" destId="{FA9369D7-E2FB-45E6-9F62-2BC2F99DCE2C}" srcOrd="8" destOrd="0" presId="urn:microsoft.com/office/officeart/2005/8/layout/radial6"/>
    <dgm:cxn modelId="{98B78871-8C7D-478E-80BB-1F0F78AF3411}" type="presParOf" srcId="{2ED43754-A898-43DA-A506-341E41174DA2}" destId="{05AD6641-CA32-4EAC-823D-CF0730D6E935}" srcOrd="9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57CEEAA-7265-4851-85C8-1B382F30C2D9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402975A8-3574-4E9B-8927-413C9284D1D8}">
      <dgm:prSet custT="1"/>
      <dgm:spPr>
        <a:solidFill>
          <a:srgbClr val="F2ECDE">
            <a:alpha val="83333"/>
          </a:srgbClr>
        </a:solidFill>
      </dgm:spPr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smtClean="0">
              <a:solidFill>
                <a:schemeClr val="tx1"/>
              </a:solidFill>
              <a:latin typeface="Circe" panose="020B0502020203020203" pitchFamily="34" charset="-52"/>
              <a:ea typeface="+mn-ea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Осуществляет деятельность на территории Чукотского автономного округа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108D7966-FC6C-4BB3-ABC4-52F831D783D9}" type="parTrans" cxnId="{DD99CD90-BD5D-4C24-BF43-60EA35BE178F}">
      <dgm:prSet/>
      <dgm:spPr/>
      <dgm:t>
        <a:bodyPr/>
        <a:lstStyle/>
        <a:p>
          <a:endParaRPr lang="ru-RU" sz="1200"/>
        </a:p>
      </dgm:t>
    </dgm:pt>
    <dgm:pt modelId="{D69F2374-A501-4A08-B379-C2FF352778D1}" type="sibTrans" cxnId="{DD99CD90-BD5D-4C24-BF43-60EA35BE178F}">
      <dgm:prSet/>
      <dgm:spPr/>
      <dgm:t>
        <a:bodyPr/>
        <a:lstStyle/>
        <a:p>
          <a:endParaRPr lang="ru-RU" sz="1200"/>
        </a:p>
      </dgm:t>
    </dgm:pt>
    <dgm:pt modelId="{83FC608C-6DB0-4EBA-9158-CEBA6143BB1C}">
      <dgm:prSet custT="1"/>
      <dgm:spPr>
        <a:solidFill>
          <a:srgbClr val="F2ECDE">
            <a:alpha val="90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Клиент является субъектом малого или среднего предпринимательства в соответствии    требованиям ст. 4 Федерального Закона от 24.07.2007 № 209-ФЗ 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B2EA0267-4D85-4A8B-908E-76697D13ED81}" type="parTrans" cxnId="{1BF33A92-346F-4B14-B910-207D0FE68ED8}">
      <dgm:prSet/>
      <dgm:spPr/>
      <dgm:t>
        <a:bodyPr/>
        <a:lstStyle/>
        <a:p>
          <a:endParaRPr lang="ru-RU" sz="1200"/>
        </a:p>
      </dgm:t>
    </dgm:pt>
    <dgm:pt modelId="{577EA4D1-8E99-43D7-915F-4AEC543F263F}" type="sibTrans" cxnId="{1BF33A92-346F-4B14-B910-207D0FE68ED8}">
      <dgm:prSet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  <dgm:t>
        <a:bodyPr/>
        <a:lstStyle/>
        <a:p>
          <a:endParaRPr lang="ru-RU" sz="1200"/>
        </a:p>
      </dgm:t>
    </dgm:pt>
    <dgm:pt modelId="{5C7ED436-3898-4151-8A70-4A71EF77BCDA}">
      <dgm:prSet/>
      <dgm:spPr/>
      <dgm:t>
        <a:bodyPr/>
        <a:lstStyle/>
        <a:p>
          <a:endParaRPr lang="ru-RU" sz="1200"/>
        </a:p>
      </dgm:t>
    </dgm:pt>
    <dgm:pt modelId="{62DFB7FD-87D5-42B1-B034-1F1DAF54B399}" type="parTrans" cxnId="{DE6A234C-32D6-4B9E-82A5-F5479AB2BF88}">
      <dgm:prSet/>
      <dgm:spPr/>
      <dgm:t>
        <a:bodyPr/>
        <a:lstStyle/>
        <a:p>
          <a:endParaRPr lang="ru-RU" sz="1200"/>
        </a:p>
      </dgm:t>
    </dgm:pt>
    <dgm:pt modelId="{CF49DC2C-E570-4270-8E8D-B6E8952F543E}" type="sibTrans" cxnId="{DE6A234C-32D6-4B9E-82A5-F5479AB2BF88}">
      <dgm:prSet/>
      <dgm:spPr/>
      <dgm:t>
        <a:bodyPr/>
        <a:lstStyle/>
        <a:p>
          <a:endParaRPr lang="ru-RU" sz="1200"/>
        </a:p>
      </dgm:t>
    </dgm:pt>
    <dgm:pt modelId="{1BA9F6B2-4186-4B6B-BA21-8E8CEE801AA1}">
      <dgm:prSet custT="1"/>
      <dgm:spPr>
        <a:solidFill>
          <a:srgbClr val="F2ECDE">
            <a:alpha val="50000"/>
          </a:srgbClr>
        </a:solidFill>
      </dgm:spPr>
      <dgm:t>
        <a:bodyPr/>
        <a:lstStyle/>
        <a:p>
          <a:pPr algn="l"/>
          <a:r>
            <a:rPr lang="ru-RU" sz="16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  Является резидентом Российской Федерации (в соответствии с законодательством</a:t>
          </a:r>
          <a:r>
            <a:rPr lang="en-US" sz="16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 </a:t>
          </a:r>
          <a:r>
            <a:rPr lang="ru-RU" sz="16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Российской Федерации о валютном регулировании и валютном контроле)</a:t>
          </a:r>
          <a:endParaRPr lang="ru-RU" sz="1600" dirty="0">
            <a:solidFill>
              <a:schemeClr val="tx1"/>
            </a:solidFill>
            <a:latin typeface="Circe" panose="020B0502020203020203" pitchFamily="34" charset="-52"/>
            <a:cs typeface="Times New Roman" panose="02020603050405020304" pitchFamily="18" charset="0"/>
          </a:endParaRPr>
        </a:p>
      </dgm:t>
    </dgm:pt>
    <dgm:pt modelId="{22EC69BB-2171-4228-B88D-5850D3F4B822}" type="parTrans" cxnId="{B8515C05-77D1-43BF-8F28-1486B0C89AFE}">
      <dgm:prSet/>
      <dgm:spPr/>
      <dgm:t>
        <a:bodyPr/>
        <a:lstStyle/>
        <a:p>
          <a:endParaRPr lang="ru-RU" sz="1200"/>
        </a:p>
      </dgm:t>
    </dgm:pt>
    <dgm:pt modelId="{DFBCB0C9-4108-46EE-9C94-8A27458C5EF0}" type="sibTrans" cxnId="{B8515C05-77D1-43BF-8F28-1486B0C89AFE}">
      <dgm:prSet/>
      <dgm:spPr/>
      <dgm:t>
        <a:bodyPr/>
        <a:lstStyle/>
        <a:p>
          <a:endParaRPr lang="ru-RU" sz="1200"/>
        </a:p>
      </dgm:t>
    </dgm:pt>
    <dgm:pt modelId="{73A650A7-AAE7-4C1B-B10A-DCCA6635934A}">
      <dgm:prSet custT="1"/>
      <dgm:spPr>
        <a:solidFill>
          <a:srgbClr val="F2ECDE">
            <a:alpha val="70000"/>
          </a:srgbClr>
        </a:solidFill>
      </dgm:spPr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prstClr val="black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К Клиенту не применяются процедуры несостоятельности (банкротства), в том числе наблюдение, финансовое оздоровление, внешнее управление, конкурсное производство, либо санкции в виде аннулирования или приостановления действия лицензии</a:t>
          </a:r>
          <a:endParaRPr lang="ru-RU" sz="1600" kern="1200" dirty="0">
            <a:solidFill>
              <a:prstClr val="black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DE11C144-201F-4BD5-8D1B-889896374EE5}" type="parTrans" cxnId="{9995AA9B-8FFC-455C-A77E-46A7A7E89664}">
      <dgm:prSet/>
      <dgm:spPr/>
      <dgm:t>
        <a:bodyPr/>
        <a:lstStyle/>
        <a:p>
          <a:endParaRPr lang="ru-RU" sz="1200"/>
        </a:p>
      </dgm:t>
    </dgm:pt>
    <dgm:pt modelId="{E09D1730-78C2-4425-901B-56862DAE4AA0}" type="sibTrans" cxnId="{9995AA9B-8FFC-455C-A77E-46A7A7E89664}">
      <dgm:prSet/>
      <dgm:spPr/>
      <dgm:t>
        <a:bodyPr/>
        <a:lstStyle/>
        <a:p>
          <a:endParaRPr lang="ru-RU" sz="1200"/>
        </a:p>
      </dgm:t>
    </dgm:pt>
    <dgm:pt modelId="{5BFEBDF5-DE56-4D73-A491-7A0CCB2CF927}">
      <dgm:prSet custT="1"/>
      <dgm:spPr>
        <a:solidFill>
          <a:srgbClr val="F2ECDE">
            <a:alpha val="63333"/>
          </a:srgbClr>
        </a:solidFill>
      </dgm:spPr>
      <dgm:t>
        <a:bodyPr anchor="t"/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prstClr val="black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Не осуществляет предпринимательской деятельности в сфере игорного бизнеса</a:t>
          </a:r>
          <a:endParaRPr lang="ru-RU" sz="1600" kern="1200" dirty="0">
            <a:solidFill>
              <a:prstClr val="black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9A7790F4-EB13-4BB8-8F9C-87FE81AA2693}" type="parTrans" cxnId="{4F972FC3-4879-4F3F-AF18-16D20AE20514}">
      <dgm:prSet/>
      <dgm:spPr/>
      <dgm:t>
        <a:bodyPr/>
        <a:lstStyle/>
        <a:p>
          <a:endParaRPr lang="ru-RU" sz="1200"/>
        </a:p>
      </dgm:t>
    </dgm:pt>
    <dgm:pt modelId="{48844F7F-94A2-4AB4-BBD8-D4E79A86E183}" type="sibTrans" cxnId="{4F972FC3-4879-4F3F-AF18-16D20AE20514}">
      <dgm:prSet/>
      <dgm:spPr/>
      <dgm:t>
        <a:bodyPr/>
        <a:lstStyle/>
        <a:p>
          <a:endParaRPr lang="ru-RU" sz="1200"/>
        </a:p>
      </dgm:t>
    </dgm:pt>
    <dgm:pt modelId="{4694B03C-7714-4887-853B-0B566E105300}">
      <dgm:prSet custT="1"/>
      <dgm:spPr>
        <a:solidFill>
          <a:srgbClr val="F2ECDE">
            <a:alpha val="56667"/>
          </a:srgbClr>
        </a:solidFill>
      </dgm:spPr>
      <dgm:t>
        <a:bodyPr lIns="522000"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  Не является кредитными организациями, страховыми организациями (за исключением потребительских кооперативов), инвестиционными фондами, негосударственными пенсионными фондами, профессиональными участниками рынка ценных бумаг, ломбардами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67DD9DB1-9AE6-4A04-B8E9-0E19402AC5DD}" type="parTrans" cxnId="{67457F5A-2B6A-4699-8086-524687DF49DC}">
      <dgm:prSet/>
      <dgm:spPr/>
      <dgm:t>
        <a:bodyPr/>
        <a:lstStyle/>
        <a:p>
          <a:endParaRPr lang="ru-RU" sz="1200"/>
        </a:p>
      </dgm:t>
    </dgm:pt>
    <dgm:pt modelId="{11B40113-AB20-4EAD-B42B-D62DDECAFF1B}" type="sibTrans" cxnId="{67457F5A-2B6A-4699-8086-524687DF49DC}">
      <dgm:prSet/>
      <dgm:spPr/>
      <dgm:t>
        <a:bodyPr/>
        <a:lstStyle/>
        <a:p>
          <a:endParaRPr lang="ru-RU" sz="1200"/>
        </a:p>
      </dgm:t>
    </dgm:pt>
    <dgm:pt modelId="{27282746-E0DE-4D25-AC13-6E03BB991402}">
      <dgm:prSet/>
      <dgm:spPr/>
      <dgm:t>
        <a:bodyPr/>
        <a:lstStyle/>
        <a:p>
          <a:pPr algn="r"/>
          <a:endParaRPr lang="ru-RU" sz="1200" dirty="0"/>
        </a:p>
      </dgm:t>
    </dgm:pt>
    <dgm:pt modelId="{F29D22E9-6D45-403B-B886-23987544944A}" type="parTrans" cxnId="{ED489858-E90D-438E-AE33-2CF51D77313E}">
      <dgm:prSet/>
      <dgm:spPr/>
      <dgm:t>
        <a:bodyPr/>
        <a:lstStyle/>
        <a:p>
          <a:endParaRPr lang="ru-RU" sz="1200"/>
        </a:p>
      </dgm:t>
    </dgm:pt>
    <dgm:pt modelId="{76FF5FC9-8FAA-48C0-A4F8-5836CEED07B7}" type="sibTrans" cxnId="{ED489858-E90D-438E-AE33-2CF51D77313E}">
      <dgm:prSet/>
      <dgm:spPr/>
      <dgm:t>
        <a:bodyPr/>
        <a:lstStyle/>
        <a:p>
          <a:endParaRPr lang="ru-RU" sz="1200"/>
        </a:p>
      </dgm:t>
    </dgm:pt>
    <dgm:pt modelId="{CF19A282-8743-4BE1-861E-E3347BD6F6D0}">
      <dgm:prSet custT="1"/>
      <dgm:spPr>
        <a:solidFill>
          <a:srgbClr val="F2ECDE">
            <a:alpha val="76667"/>
          </a:srgbClr>
        </a:solidFill>
      </dgm:spPr>
      <dgm:t>
        <a:bodyPr/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" panose="020B0502020203020203"/>
            </a:rPr>
            <a:t>Не имеет по состоянию на любую дату в течение периода, равного 30 календарным дням, предшествующего дате заключения договора о предоставлении поручительства, просроченной задолженности по налогам, сборам и иным обязательным платежам в бюджеты бюджетной системы Российской Федерации, превышающей 50 тыс. рублей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gm:t>
    </dgm:pt>
    <dgm:pt modelId="{4A39F311-416A-4DB6-860E-330CCCAFD774}" type="parTrans" cxnId="{E99D5218-754A-4AA3-B8D9-99505B9DABBC}">
      <dgm:prSet/>
      <dgm:spPr/>
      <dgm:t>
        <a:bodyPr/>
        <a:lstStyle/>
        <a:p>
          <a:endParaRPr lang="ru-RU" sz="1200"/>
        </a:p>
      </dgm:t>
    </dgm:pt>
    <dgm:pt modelId="{F8F33B0F-2096-4912-9DA9-DA154588E4D8}" type="sibTrans" cxnId="{E99D5218-754A-4AA3-B8D9-99505B9DABBC}">
      <dgm:prSet/>
      <dgm:spPr/>
      <dgm:t>
        <a:bodyPr/>
        <a:lstStyle/>
        <a:p>
          <a:endParaRPr lang="ru-RU" sz="1200"/>
        </a:p>
      </dgm:t>
    </dgm:pt>
    <dgm:pt modelId="{18083C89-ACAF-44D4-A757-B71BBE57EE3D}">
      <dgm:prSet/>
      <dgm:spPr/>
      <dgm:t>
        <a:bodyPr/>
        <a:lstStyle/>
        <a:p>
          <a:pPr algn="r"/>
          <a:endParaRPr lang="ru-RU" sz="1200" dirty="0"/>
        </a:p>
      </dgm:t>
    </dgm:pt>
    <dgm:pt modelId="{C9A58F1B-E61F-44B0-9BCC-9E3B16DFF3D0}" type="parTrans" cxnId="{F406F29E-770E-4B33-BFF9-FE0706E36747}">
      <dgm:prSet/>
      <dgm:spPr/>
      <dgm:t>
        <a:bodyPr/>
        <a:lstStyle/>
        <a:p>
          <a:endParaRPr lang="ru-RU" sz="1200"/>
        </a:p>
      </dgm:t>
    </dgm:pt>
    <dgm:pt modelId="{BF7C359A-28EC-4A69-858F-006EA94A9E56}" type="sibTrans" cxnId="{F406F29E-770E-4B33-BFF9-FE0706E36747}">
      <dgm:prSet/>
      <dgm:spPr/>
      <dgm:t>
        <a:bodyPr/>
        <a:lstStyle/>
        <a:p>
          <a:endParaRPr lang="ru-RU" sz="1200"/>
        </a:p>
      </dgm:t>
    </dgm:pt>
    <dgm:pt modelId="{49F635BA-EB06-4C32-9908-74B18D500C51}">
      <dgm:prSet custLinFactNeighborX="-1372" custLinFactNeighborY="22813"/>
      <dgm:spPr>
        <a:solidFill>
          <a:srgbClr val="F2ECDE">
            <a:alpha val="50000"/>
          </a:srgbClr>
        </a:solidFill>
      </dgm:spPr>
      <dgm:t>
        <a:bodyPr/>
        <a:lstStyle/>
        <a:p>
          <a:endParaRPr lang="ru-RU"/>
        </a:p>
      </dgm:t>
    </dgm:pt>
    <dgm:pt modelId="{B8F29504-976E-4517-BD80-037360698CDD}" type="parTrans" cxnId="{270D6644-5FE9-434E-9E21-5ECFBCF68C1E}">
      <dgm:prSet/>
      <dgm:spPr/>
      <dgm:t>
        <a:bodyPr/>
        <a:lstStyle/>
        <a:p>
          <a:endParaRPr lang="ru-RU"/>
        </a:p>
      </dgm:t>
    </dgm:pt>
    <dgm:pt modelId="{8912081A-731B-4417-A3A0-55EA151D2AB1}" type="sibTrans" cxnId="{270D6644-5FE9-434E-9E21-5ECFBCF68C1E}">
      <dgm:prSet/>
      <dgm:spPr/>
      <dgm:t>
        <a:bodyPr/>
        <a:lstStyle/>
        <a:p>
          <a:endParaRPr lang="ru-RU"/>
        </a:p>
      </dgm:t>
    </dgm:pt>
    <dgm:pt modelId="{BCB06437-1B29-4278-BC70-D3367C87323F}">
      <dgm:prSet custLinFactNeighborX="-1372" custLinFactNeighborY="22813"/>
      <dgm:spPr>
        <a:solidFill>
          <a:srgbClr val="F2ECDE">
            <a:alpha val="50000"/>
          </a:srgbClr>
        </a:solidFill>
      </dgm:spPr>
      <dgm:t>
        <a:bodyPr/>
        <a:lstStyle/>
        <a:p>
          <a:endParaRPr lang="ru-RU"/>
        </a:p>
      </dgm:t>
    </dgm:pt>
    <dgm:pt modelId="{567F7CF9-0668-4D21-AF8C-9E4B79357D09}" type="parTrans" cxnId="{A84C1C1C-A648-427E-B0C6-17726CAC5443}">
      <dgm:prSet/>
      <dgm:spPr/>
      <dgm:t>
        <a:bodyPr/>
        <a:lstStyle/>
        <a:p>
          <a:endParaRPr lang="ru-RU"/>
        </a:p>
      </dgm:t>
    </dgm:pt>
    <dgm:pt modelId="{52F1402C-9F82-4276-A5BE-8E95B461FA9F}" type="sibTrans" cxnId="{A84C1C1C-A648-427E-B0C6-17726CAC5443}">
      <dgm:prSet/>
      <dgm:spPr/>
      <dgm:t>
        <a:bodyPr/>
        <a:lstStyle/>
        <a:p>
          <a:endParaRPr lang="ru-RU"/>
        </a:p>
      </dgm:t>
    </dgm:pt>
    <dgm:pt modelId="{AD921FD5-C26A-449D-8804-B4A168273681}">
      <dgm:prSet custScaleY="96891" custLinFactNeighborX="-1372" custLinFactNeighborY="22813"/>
      <dgm:spPr>
        <a:solidFill>
          <a:srgbClr val="F2ECDE">
            <a:alpha val="50000"/>
          </a:srgbClr>
        </a:solidFill>
      </dgm:spPr>
      <dgm:t>
        <a:bodyPr/>
        <a:lstStyle/>
        <a:p>
          <a:endParaRPr lang="ru-RU"/>
        </a:p>
      </dgm:t>
    </dgm:pt>
    <dgm:pt modelId="{E0369F83-C4F7-4EE2-84B4-8ED7DAFDE603}" type="parTrans" cxnId="{F5645CDB-B586-4B5A-B996-299D620C67BF}">
      <dgm:prSet/>
      <dgm:spPr/>
      <dgm:t>
        <a:bodyPr/>
        <a:lstStyle/>
        <a:p>
          <a:endParaRPr lang="ru-RU"/>
        </a:p>
      </dgm:t>
    </dgm:pt>
    <dgm:pt modelId="{BC70C024-D35F-480E-8F05-5AA8D62D9153}" type="sibTrans" cxnId="{F5645CDB-B586-4B5A-B996-299D620C67BF}">
      <dgm:prSet/>
      <dgm:spPr/>
      <dgm:t>
        <a:bodyPr/>
        <a:lstStyle/>
        <a:p>
          <a:endParaRPr lang="ru-RU"/>
        </a:p>
      </dgm:t>
    </dgm:pt>
    <dgm:pt modelId="{7CC5180F-5B85-41A0-901C-D9AB7F254DCA}">
      <dgm:prSet custLinFactNeighborX="1618" custLinFactNeighborY="-84792"/>
      <dgm:spPr>
        <a:solidFill>
          <a:srgbClr val="F2ECDE">
            <a:alpha val="63333"/>
          </a:srgbClr>
        </a:solidFill>
      </dgm:spPr>
      <dgm:t>
        <a:bodyPr/>
        <a:lstStyle/>
        <a:p>
          <a:endParaRPr lang="ru-RU"/>
        </a:p>
      </dgm:t>
    </dgm:pt>
    <dgm:pt modelId="{699F3A2D-AA74-4A1D-89C7-79BD4D3E1787}" type="parTrans" cxnId="{C58EAE5D-FC7C-4B90-A9C4-8ED159A3F478}">
      <dgm:prSet/>
      <dgm:spPr/>
      <dgm:t>
        <a:bodyPr/>
        <a:lstStyle/>
        <a:p>
          <a:endParaRPr lang="ru-RU"/>
        </a:p>
      </dgm:t>
    </dgm:pt>
    <dgm:pt modelId="{66E73EFE-AACF-45F8-B4FD-4DE33EE43FA0}" type="sibTrans" cxnId="{C58EAE5D-FC7C-4B90-A9C4-8ED159A3F478}">
      <dgm:prSet/>
      <dgm:spPr/>
      <dgm:t>
        <a:bodyPr/>
        <a:lstStyle/>
        <a:p>
          <a:endParaRPr lang="ru-RU"/>
        </a:p>
      </dgm:t>
    </dgm:pt>
    <dgm:pt modelId="{CF043E9C-2768-4FEC-B10D-C0F234AFB5C9}">
      <dgm:prSet custScaleY="96891" custLinFactNeighborX="-1372" custLinFactNeighborY="22813"/>
      <dgm:spPr>
        <a:solidFill>
          <a:srgbClr val="F2ECDE">
            <a:alpha val="50000"/>
          </a:srgbClr>
        </a:solidFill>
      </dgm:spPr>
      <dgm:t>
        <a:bodyPr/>
        <a:lstStyle/>
        <a:p>
          <a:endParaRPr lang="ru-RU"/>
        </a:p>
      </dgm:t>
    </dgm:pt>
    <dgm:pt modelId="{AA687ECA-6EB3-4A64-90DA-67FCA39EA66D}" type="parTrans" cxnId="{DD2E8362-EC7A-45DC-9F42-7ABE951457DA}">
      <dgm:prSet/>
      <dgm:spPr/>
      <dgm:t>
        <a:bodyPr/>
        <a:lstStyle/>
        <a:p>
          <a:endParaRPr lang="ru-RU"/>
        </a:p>
      </dgm:t>
    </dgm:pt>
    <dgm:pt modelId="{B8011D01-662F-4FC0-B938-728A4BC1CA96}" type="sibTrans" cxnId="{DD2E8362-EC7A-45DC-9F42-7ABE951457DA}">
      <dgm:prSet/>
      <dgm:spPr/>
      <dgm:t>
        <a:bodyPr/>
        <a:lstStyle/>
        <a:p>
          <a:endParaRPr lang="ru-RU"/>
        </a:p>
      </dgm:t>
    </dgm:pt>
    <dgm:pt modelId="{C4ECF15F-1598-41D8-BC1C-800665AB9F58}" type="pres">
      <dgm:prSet presAssocID="{E57CEEAA-7265-4851-85C8-1B382F30C2D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91B1213-5240-4688-BC6C-8672ADE2BEB3}" type="pres">
      <dgm:prSet presAssocID="{E57CEEAA-7265-4851-85C8-1B382F30C2D9}" presName="Name1" presStyleCnt="0"/>
      <dgm:spPr/>
      <dgm:t>
        <a:bodyPr/>
        <a:lstStyle/>
        <a:p>
          <a:endParaRPr lang="ru-RU"/>
        </a:p>
      </dgm:t>
    </dgm:pt>
    <dgm:pt modelId="{8D4A9F91-22BD-4115-BB73-E9C1323E528E}" type="pres">
      <dgm:prSet presAssocID="{E57CEEAA-7265-4851-85C8-1B382F30C2D9}" presName="cycle" presStyleCnt="0"/>
      <dgm:spPr/>
      <dgm:t>
        <a:bodyPr/>
        <a:lstStyle/>
        <a:p>
          <a:endParaRPr lang="ru-RU"/>
        </a:p>
      </dgm:t>
    </dgm:pt>
    <dgm:pt modelId="{2F45AC92-1930-447C-B501-D14A42FCE4D4}" type="pres">
      <dgm:prSet presAssocID="{E57CEEAA-7265-4851-85C8-1B382F30C2D9}" presName="srcNode" presStyleLbl="node1" presStyleIdx="0" presStyleCnt="7"/>
      <dgm:spPr/>
      <dgm:t>
        <a:bodyPr/>
        <a:lstStyle/>
        <a:p>
          <a:endParaRPr lang="ru-RU"/>
        </a:p>
      </dgm:t>
    </dgm:pt>
    <dgm:pt modelId="{5FF19BAE-1FD8-4119-B293-145B29D3047A}" type="pres">
      <dgm:prSet presAssocID="{E57CEEAA-7265-4851-85C8-1B382F30C2D9}" presName="conn" presStyleLbl="parChTrans1D2" presStyleIdx="0" presStyleCnt="1" custFlipHor="0" custScaleX="100630" custLinFactNeighborX="790" custLinFactNeighborY="-256"/>
      <dgm:spPr/>
      <dgm:t>
        <a:bodyPr/>
        <a:lstStyle/>
        <a:p>
          <a:endParaRPr lang="ru-RU"/>
        </a:p>
      </dgm:t>
    </dgm:pt>
    <dgm:pt modelId="{A162E64C-D926-4617-8354-2A2717EBE117}" type="pres">
      <dgm:prSet presAssocID="{E57CEEAA-7265-4851-85C8-1B382F30C2D9}" presName="extraNode" presStyleLbl="node1" presStyleIdx="0" presStyleCnt="7"/>
      <dgm:spPr/>
      <dgm:t>
        <a:bodyPr/>
        <a:lstStyle/>
        <a:p>
          <a:endParaRPr lang="ru-RU"/>
        </a:p>
      </dgm:t>
    </dgm:pt>
    <dgm:pt modelId="{E079BE77-08CC-421B-9A95-6A965838CE9F}" type="pres">
      <dgm:prSet presAssocID="{E57CEEAA-7265-4851-85C8-1B382F30C2D9}" presName="dstNode" presStyleLbl="node1" presStyleIdx="0" presStyleCnt="7"/>
      <dgm:spPr/>
      <dgm:t>
        <a:bodyPr/>
        <a:lstStyle/>
        <a:p>
          <a:endParaRPr lang="ru-RU"/>
        </a:p>
      </dgm:t>
    </dgm:pt>
    <dgm:pt modelId="{629EBA0B-CCD3-45C5-991D-F0981BD73D06}" type="pres">
      <dgm:prSet presAssocID="{83FC608C-6DB0-4EBA-9158-CEBA6143BB1C}" presName="text_1" presStyleLbl="node1" presStyleIdx="0" presStyleCnt="7" custScaleX="104907" custScaleY="139142" custLinFactNeighborX="629" custLinFactNeighborY="-4403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A4C27-99BE-43EF-9423-60256FE69EED}" type="pres">
      <dgm:prSet presAssocID="{83FC608C-6DB0-4EBA-9158-CEBA6143BB1C}" presName="accent_1" presStyleCnt="0"/>
      <dgm:spPr/>
      <dgm:t>
        <a:bodyPr/>
        <a:lstStyle/>
        <a:p>
          <a:endParaRPr lang="ru-RU"/>
        </a:p>
      </dgm:t>
    </dgm:pt>
    <dgm:pt modelId="{25F6A150-3264-42F9-BC04-EEA4203B5496}" type="pres">
      <dgm:prSet presAssocID="{83FC608C-6DB0-4EBA-9158-CEBA6143BB1C}" presName="accentRepeatNode" presStyleLbl="solidFgAcc1" presStyleIdx="0" presStyleCnt="7" custScaleX="92211" custScaleY="93653" custLinFactNeighborX="-5620" custLinFactNeighborY="-26674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  <dgm:pt modelId="{6C482467-2A7D-4B6B-81D3-529285483C39}" type="pres">
      <dgm:prSet presAssocID="{402975A8-3574-4E9B-8927-413C9284D1D8}" presName="text_2" presStyleLbl="node1" presStyleIdx="1" presStyleCnt="7" custScaleX="106743" custLinFactNeighborX="1827" custLinFactNeighborY="-5098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ED1725B-C10A-4D17-9F42-40C76FE842C5}" type="pres">
      <dgm:prSet presAssocID="{402975A8-3574-4E9B-8927-413C9284D1D8}" presName="accent_2" presStyleCnt="0"/>
      <dgm:spPr/>
      <dgm:t>
        <a:bodyPr/>
        <a:lstStyle/>
        <a:p>
          <a:endParaRPr lang="ru-RU"/>
        </a:p>
      </dgm:t>
    </dgm:pt>
    <dgm:pt modelId="{5597BC65-C2A3-418F-AAE6-DC4F7F5EF7F2}" type="pres">
      <dgm:prSet presAssocID="{402975A8-3574-4E9B-8927-413C9284D1D8}" presName="accentRepeatNode" presStyleLbl="solidFgAcc1" presStyleIdx="1" presStyleCnt="7" custScaleX="5982" custScaleY="5982" custLinFactX="371248" custLinFactNeighborX="400000" custLinFactNeighborY="7886"/>
      <dgm:spPr>
        <a:prstGeom prst="actionButtonForwardNext">
          <a:avLst/>
        </a:prstGeom>
        <a:effectLst/>
      </dgm:spPr>
      <dgm:t>
        <a:bodyPr/>
        <a:lstStyle/>
        <a:p>
          <a:endParaRPr lang="ru-RU"/>
        </a:p>
      </dgm:t>
    </dgm:pt>
    <dgm:pt modelId="{949EDE94-6F6B-4441-A478-20EBC1226790}" type="pres">
      <dgm:prSet presAssocID="{CF19A282-8743-4BE1-861E-E3347BD6F6D0}" presName="text_3" presStyleLbl="node1" presStyleIdx="2" presStyleCnt="7" custScaleX="103926" custScaleY="209009" custLinFactNeighborX="1593" custLinFactNeighborY="-359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2F1D35-3748-4132-AFB7-C8EF1670982A}" type="pres">
      <dgm:prSet presAssocID="{CF19A282-8743-4BE1-861E-E3347BD6F6D0}" presName="accent_3" presStyleCnt="0"/>
      <dgm:spPr/>
      <dgm:t>
        <a:bodyPr/>
        <a:lstStyle/>
        <a:p>
          <a:endParaRPr lang="ru-RU"/>
        </a:p>
      </dgm:t>
    </dgm:pt>
    <dgm:pt modelId="{D4493FDF-78BF-4F37-9423-FE60C39B96F5}" type="pres">
      <dgm:prSet presAssocID="{CF19A282-8743-4BE1-861E-E3347BD6F6D0}" presName="accentRepeatNode" presStyleLbl="solidFgAcc1" presStyleIdx="2" presStyleCnt="7" custScaleX="112830" custScaleY="103042" custLinFactNeighborX="-8203" custLinFactNeighborY="-36347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  <dgm:pt modelId="{5C067E06-E92A-4B9D-90C3-FE219DEAD9B6}" type="pres">
      <dgm:prSet presAssocID="{73A650A7-AAE7-4C1B-B10A-DCCA6635934A}" presName="text_4" presStyleLbl="node1" presStyleIdx="3" presStyleCnt="7" custScaleX="104285" custScaleY="155885" custLinFactNeighborX="2961" custLinFactNeighborY="639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BC20506-46E3-4842-A99C-FDC937343022}" type="pres">
      <dgm:prSet presAssocID="{73A650A7-AAE7-4C1B-B10A-DCCA6635934A}" presName="accent_4" presStyleCnt="0"/>
      <dgm:spPr/>
      <dgm:t>
        <a:bodyPr/>
        <a:lstStyle/>
        <a:p>
          <a:endParaRPr lang="ru-RU"/>
        </a:p>
      </dgm:t>
    </dgm:pt>
    <dgm:pt modelId="{9AF35F0A-C3E7-449C-8E8F-BD43770FE537}" type="pres">
      <dgm:prSet presAssocID="{73A650A7-AAE7-4C1B-B10A-DCCA6635934A}" presName="accentRepeatNode" presStyleLbl="solidFgAcc1" presStyleIdx="3" presStyleCnt="7" custScaleX="105733" custScaleY="104102" custLinFactNeighborX="-810" custLinFactNeighborY="-17815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  <dgm:pt modelId="{FDE98B2A-A405-4726-B12B-4C15E2EEE81F}" type="pres">
      <dgm:prSet presAssocID="{5BFEBDF5-DE56-4D73-A491-7A0CCB2CF927}" presName="text_5" presStyleLbl="node1" presStyleIdx="4" presStyleCnt="7" custScaleX="103541" custLinFactNeighborX="3556" custLinFactNeighborY="-14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683A97-A51A-4246-9361-2B7508F8124A}" type="pres">
      <dgm:prSet presAssocID="{5BFEBDF5-DE56-4D73-A491-7A0CCB2CF927}" presName="accent_5" presStyleCnt="0"/>
      <dgm:spPr/>
      <dgm:t>
        <a:bodyPr/>
        <a:lstStyle/>
        <a:p>
          <a:endParaRPr lang="ru-RU"/>
        </a:p>
      </dgm:t>
    </dgm:pt>
    <dgm:pt modelId="{268696B9-DB7F-4983-8A27-8065AAC716DB}" type="pres">
      <dgm:prSet presAssocID="{5BFEBDF5-DE56-4D73-A491-7A0CCB2CF927}" presName="accentRepeatNode" presStyleLbl="solidFgAcc1" presStyleIdx="4" presStyleCnt="7" custScaleX="101359" custScaleY="91989" custLinFactNeighborX="-937" custLinFactNeighborY="-19796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  <dgm:pt modelId="{552CF0AD-160B-4B92-B1CD-2181F73C8449}" type="pres">
      <dgm:prSet presAssocID="{4694B03C-7714-4887-853B-0B566E105300}" presName="text_6" presStyleLbl="node1" presStyleIdx="5" presStyleCnt="7" custScaleX="102575" custScaleY="134906" custLinFactNeighborX="5105" custLinFactNeighborY="-3966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18FB24-C2C7-41BD-9934-2EB347ADA9B8}" type="pres">
      <dgm:prSet presAssocID="{4694B03C-7714-4887-853B-0B566E105300}" presName="accent_6" presStyleCnt="0"/>
      <dgm:spPr/>
      <dgm:t>
        <a:bodyPr/>
        <a:lstStyle/>
        <a:p>
          <a:endParaRPr lang="ru-RU"/>
        </a:p>
      </dgm:t>
    </dgm:pt>
    <dgm:pt modelId="{87B2905E-69A5-4691-8EC8-E45BF1F7725D}" type="pres">
      <dgm:prSet presAssocID="{4694B03C-7714-4887-853B-0B566E105300}" presName="accentRepeatNode" presStyleLbl="solidFgAcc1" presStyleIdx="5" presStyleCnt="7" custScaleX="103467" custScaleY="86238" custLinFactNeighborX="4002" custLinFactNeighborY="-31934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  <dgm:pt modelId="{61877A7C-9B7D-4838-B9E4-403A6627420B}" type="pres">
      <dgm:prSet presAssocID="{1BA9F6B2-4186-4B6B-BA21-8E8CEE801AA1}" presName="text_7" presStyleLbl="node1" presStyleIdx="6" presStyleCnt="7" custScaleX="102203" custScaleY="84656" custLinFactNeighborX="1744" custLinFactNeighborY="4074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0452309-B524-4CFB-9522-35FF77C33F32}" type="pres">
      <dgm:prSet presAssocID="{1BA9F6B2-4186-4B6B-BA21-8E8CEE801AA1}" presName="accent_7" presStyleCnt="0"/>
      <dgm:spPr/>
      <dgm:t>
        <a:bodyPr/>
        <a:lstStyle/>
        <a:p>
          <a:endParaRPr lang="ru-RU"/>
        </a:p>
      </dgm:t>
    </dgm:pt>
    <dgm:pt modelId="{AF38870E-BCCF-416B-B8C7-7AE155C48450}" type="pres">
      <dgm:prSet presAssocID="{1BA9F6B2-4186-4B6B-BA21-8E8CEE801AA1}" presName="accentRepeatNode" presStyleLbl="solidFgAcc1" presStyleIdx="6" presStyleCnt="7" custScaleX="94457" custScaleY="83828" custLinFactNeighborX="-2665" custLinFactNeighborY="25886"/>
      <dgm:spPr>
        <a:prstGeom prst="flowChartConnector">
          <a:avLst/>
        </a:prstGeom>
        <a:solidFill>
          <a:srgbClr val="ED5338"/>
        </a:solidFill>
      </dgm:spPr>
      <dgm:t>
        <a:bodyPr/>
        <a:lstStyle/>
        <a:p>
          <a:endParaRPr lang="ru-RU"/>
        </a:p>
      </dgm:t>
      <dgm:extLst>
        <a:ext uri="{E40237B7-FDA0-4F09-8148-C483321AD2D9}">
          <dgm14:cNvPr xmlns:dgm14="http://schemas.microsoft.com/office/drawing/2010/diagram" id="0" name="">
            <a:hlinkClick xmlns:r="http://schemas.openxmlformats.org/officeDocument/2006/relationships" r:id="" action="ppaction://hlinkshowjump?jump=nextslide" highlightClick="1"/>
          </dgm14:cNvPr>
        </a:ext>
      </dgm:extLst>
    </dgm:pt>
  </dgm:ptLst>
  <dgm:cxnLst>
    <dgm:cxn modelId="{C58EAE5D-FC7C-4B90-A9C4-8ED159A3F478}" srcId="{E57CEEAA-7265-4851-85C8-1B382F30C2D9}" destId="{7CC5180F-5B85-41A0-901C-D9AB7F254DCA}" srcOrd="13" destOrd="0" parTransId="{699F3A2D-AA74-4A1D-89C7-79BD4D3E1787}" sibTransId="{66E73EFE-AACF-45F8-B4FD-4DE33EE43FA0}"/>
    <dgm:cxn modelId="{DD99CD90-BD5D-4C24-BF43-60EA35BE178F}" srcId="{E57CEEAA-7265-4851-85C8-1B382F30C2D9}" destId="{402975A8-3574-4E9B-8927-413C9284D1D8}" srcOrd="1" destOrd="0" parTransId="{108D7966-FC6C-4BB3-ABC4-52F831D783D9}" sibTransId="{D69F2374-A501-4A08-B379-C2FF352778D1}"/>
    <dgm:cxn modelId="{E99D5218-754A-4AA3-B8D9-99505B9DABBC}" srcId="{E57CEEAA-7265-4851-85C8-1B382F30C2D9}" destId="{CF19A282-8743-4BE1-861E-E3347BD6F6D0}" srcOrd="2" destOrd="0" parTransId="{4A39F311-416A-4DB6-860E-330CCCAFD774}" sibTransId="{F8F33B0F-2096-4912-9DA9-DA154588E4D8}"/>
    <dgm:cxn modelId="{EFC92BD9-32D7-409C-9E25-0676E5686258}" type="presOf" srcId="{E57CEEAA-7265-4851-85C8-1B382F30C2D9}" destId="{C4ECF15F-1598-41D8-BC1C-800665AB9F58}" srcOrd="0" destOrd="0" presId="urn:microsoft.com/office/officeart/2008/layout/VerticalCurvedList"/>
    <dgm:cxn modelId="{F406F29E-770E-4B33-BFF9-FE0706E36747}" srcId="{E57CEEAA-7265-4851-85C8-1B382F30C2D9}" destId="{18083C89-ACAF-44D4-A757-B71BBE57EE3D}" srcOrd="7" destOrd="0" parTransId="{C9A58F1B-E61F-44B0-9BCC-9E3B16DFF3D0}" sibTransId="{BF7C359A-28EC-4A69-858F-006EA94A9E56}"/>
    <dgm:cxn modelId="{DE6A234C-32D6-4B9E-82A5-F5479AB2BF88}" srcId="{E57CEEAA-7265-4851-85C8-1B382F30C2D9}" destId="{5C7ED436-3898-4151-8A70-4A71EF77BCDA}" srcOrd="8" destOrd="0" parTransId="{62DFB7FD-87D5-42B1-B034-1F1DAF54B399}" sibTransId="{CF49DC2C-E570-4270-8E8D-B6E8952F543E}"/>
    <dgm:cxn modelId="{1BF33A92-346F-4B14-B910-207D0FE68ED8}" srcId="{E57CEEAA-7265-4851-85C8-1B382F30C2D9}" destId="{83FC608C-6DB0-4EBA-9158-CEBA6143BB1C}" srcOrd="0" destOrd="0" parTransId="{B2EA0267-4D85-4A8B-908E-76697D13ED81}" sibTransId="{577EA4D1-8E99-43D7-915F-4AEC543F263F}"/>
    <dgm:cxn modelId="{F5645CDB-B586-4B5A-B996-299D620C67BF}" srcId="{E57CEEAA-7265-4851-85C8-1B382F30C2D9}" destId="{AD921FD5-C26A-449D-8804-B4A168273681}" srcOrd="12" destOrd="0" parTransId="{E0369F83-C4F7-4EE2-84B4-8ED7DAFDE603}" sibTransId="{BC70C024-D35F-480E-8F05-5AA8D62D9153}"/>
    <dgm:cxn modelId="{3302F484-F672-404D-A453-3AD2FFF75F43}" type="presOf" srcId="{CF19A282-8743-4BE1-861E-E3347BD6F6D0}" destId="{949EDE94-6F6B-4441-A478-20EBC1226790}" srcOrd="0" destOrd="0" presId="urn:microsoft.com/office/officeart/2008/layout/VerticalCurvedList"/>
    <dgm:cxn modelId="{0390933A-862F-4B8F-9541-7A063640199D}" type="presOf" srcId="{1BA9F6B2-4186-4B6B-BA21-8E8CEE801AA1}" destId="{61877A7C-9B7D-4838-B9E4-403A6627420B}" srcOrd="0" destOrd="0" presId="urn:microsoft.com/office/officeart/2008/layout/VerticalCurvedList"/>
    <dgm:cxn modelId="{CEC81CC2-EBEE-4A03-B3AA-2EB2EEB04147}" type="presOf" srcId="{83FC608C-6DB0-4EBA-9158-CEBA6143BB1C}" destId="{629EBA0B-CCD3-45C5-991D-F0981BD73D06}" srcOrd="0" destOrd="0" presId="urn:microsoft.com/office/officeart/2008/layout/VerticalCurvedList"/>
    <dgm:cxn modelId="{EA04BFE2-2749-4BAF-A025-F61FDB1B1AEE}" type="presOf" srcId="{5BFEBDF5-DE56-4D73-A491-7A0CCB2CF927}" destId="{FDE98B2A-A405-4726-B12B-4C15E2EEE81F}" srcOrd="0" destOrd="0" presId="urn:microsoft.com/office/officeart/2008/layout/VerticalCurvedList"/>
    <dgm:cxn modelId="{9995AA9B-8FFC-455C-A77E-46A7A7E89664}" srcId="{E57CEEAA-7265-4851-85C8-1B382F30C2D9}" destId="{73A650A7-AAE7-4C1B-B10A-DCCA6635934A}" srcOrd="3" destOrd="0" parTransId="{DE11C144-201F-4BD5-8D1B-889896374EE5}" sibTransId="{E09D1730-78C2-4425-901B-56862DAE4AA0}"/>
    <dgm:cxn modelId="{A84C1C1C-A648-427E-B0C6-17726CAC5443}" srcId="{E57CEEAA-7265-4851-85C8-1B382F30C2D9}" destId="{BCB06437-1B29-4278-BC70-D3367C87323F}" srcOrd="11" destOrd="0" parTransId="{567F7CF9-0668-4D21-AF8C-9E4B79357D09}" sibTransId="{52F1402C-9F82-4276-A5BE-8E95B461FA9F}"/>
    <dgm:cxn modelId="{9F2AC0D5-32E6-45AE-BA68-370F63BE69E8}" type="presOf" srcId="{577EA4D1-8E99-43D7-915F-4AEC543F263F}" destId="{5FF19BAE-1FD8-4119-B293-145B29D3047A}" srcOrd="0" destOrd="0" presId="urn:microsoft.com/office/officeart/2008/layout/VerticalCurvedList"/>
    <dgm:cxn modelId="{ED489858-E90D-438E-AE33-2CF51D77313E}" srcId="{E57CEEAA-7265-4851-85C8-1B382F30C2D9}" destId="{27282746-E0DE-4D25-AC13-6E03BB991402}" srcOrd="9" destOrd="0" parTransId="{F29D22E9-6D45-403B-B886-23987544944A}" sibTransId="{76FF5FC9-8FAA-48C0-A4F8-5836CEED07B7}"/>
    <dgm:cxn modelId="{A1C06216-9944-4B28-BFFD-04771111AF0C}" type="presOf" srcId="{73A650A7-AAE7-4C1B-B10A-DCCA6635934A}" destId="{5C067E06-E92A-4B9D-90C3-FE219DEAD9B6}" srcOrd="0" destOrd="0" presId="urn:microsoft.com/office/officeart/2008/layout/VerticalCurvedList"/>
    <dgm:cxn modelId="{B8515C05-77D1-43BF-8F28-1486B0C89AFE}" srcId="{E57CEEAA-7265-4851-85C8-1B382F30C2D9}" destId="{1BA9F6B2-4186-4B6B-BA21-8E8CEE801AA1}" srcOrd="6" destOrd="0" parTransId="{22EC69BB-2171-4228-B88D-5850D3F4B822}" sibTransId="{DFBCB0C9-4108-46EE-9C94-8A27458C5EF0}"/>
    <dgm:cxn modelId="{67457F5A-2B6A-4699-8086-524687DF49DC}" srcId="{E57CEEAA-7265-4851-85C8-1B382F30C2D9}" destId="{4694B03C-7714-4887-853B-0B566E105300}" srcOrd="5" destOrd="0" parTransId="{67DD9DB1-9AE6-4A04-B8E9-0E19402AC5DD}" sibTransId="{11B40113-AB20-4EAD-B42B-D62DDECAFF1B}"/>
    <dgm:cxn modelId="{DD2E8362-EC7A-45DC-9F42-7ABE951457DA}" srcId="{E57CEEAA-7265-4851-85C8-1B382F30C2D9}" destId="{CF043E9C-2768-4FEC-B10D-C0F234AFB5C9}" srcOrd="14" destOrd="0" parTransId="{AA687ECA-6EB3-4A64-90DA-67FCA39EA66D}" sibTransId="{B8011D01-662F-4FC0-B938-728A4BC1CA96}"/>
    <dgm:cxn modelId="{4F972FC3-4879-4F3F-AF18-16D20AE20514}" srcId="{E57CEEAA-7265-4851-85C8-1B382F30C2D9}" destId="{5BFEBDF5-DE56-4D73-A491-7A0CCB2CF927}" srcOrd="4" destOrd="0" parTransId="{9A7790F4-EB13-4BB8-8F9C-87FE81AA2693}" sibTransId="{48844F7F-94A2-4AB4-BBD8-D4E79A86E183}"/>
    <dgm:cxn modelId="{2ECCA2E2-07B4-458C-9F08-E50907DF62E6}" type="presOf" srcId="{402975A8-3574-4E9B-8927-413C9284D1D8}" destId="{6C482467-2A7D-4B6B-81D3-529285483C39}" srcOrd="0" destOrd="0" presId="urn:microsoft.com/office/officeart/2008/layout/VerticalCurvedList"/>
    <dgm:cxn modelId="{270D6644-5FE9-434E-9E21-5ECFBCF68C1E}" srcId="{E57CEEAA-7265-4851-85C8-1B382F30C2D9}" destId="{49F635BA-EB06-4C32-9908-74B18D500C51}" srcOrd="10" destOrd="0" parTransId="{B8F29504-976E-4517-BD80-037360698CDD}" sibTransId="{8912081A-731B-4417-A3A0-55EA151D2AB1}"/>
    <dgm:cxn modelId="{BABE5EF1-370D-4F54-9B3C-10EAE976B2EE}" type="presOf" srcId="{4694B03C-7714-4887-853B-0B566E105300}" destId="{552CF0AD-160B-4B92-B1CD-2181F73C8449}" srcOrd="0" destOrd="0" presId="urn:microsoft.com/office/officeart/2008/layout/VerticalCurvedList"/>
    <dgm:cxn modelId="{AF8B90D1-068E-4FAF-8DE1-4108414196B0}" type="presParOf" srcId="{C4ECF15F-1598-41D8-BC1C-800665AB9F58}" destId="{991B1213-5240-4688-BC6C-8672ADE2BEB3}" srcOrd="0" destOrd="0" presId="urn:microsoft.com/office/officeart/2008/layout/VerticalCurvedList"/>
    <dgm:cxn modelId="{0D15A3BF-B3BB-4F86-BDCA-95A69C5BE10B}" type="presParOf" srcId="{991B1213-5240-4688-BC6C-8672ADE2BEB3}" destId="{8D4A9F91-22BD-4115-BB73-E9C1323E528E}" srcOrd="0" destOrd="0" presId="urn:microsoft.com/office/officeart/2008/layout/VerticalCurvedList"/>
    <dgm:cxn modelId="{696F2F77-55BA-4EE4-9E0B-736249531697}" type="presParOf" srcId="{8D4A9F91-22BD-4115-BB73-E9C1323E528E}" destId="{2F45AC92-1930-447C-B501-D14A42FCE4D4}" srcOrd="0" destOrd="0" presId="urn:microsoft.com/office/officeart/2008/layout/VerticalCurvedList"/>
    <dgm:cxn modelId="{DC8E2837-0F39-4C5E-8E04-60DD0604CD97}" type="presParOf" srcId="{8D4A9F91-22BD-4115-BB73-E9C1323E528E}" destId="{5FF19BAE-1FD8-4119-B293-145B29D3047A}" srcOrd="1" destOrd="0" presId="urn:microsoft.com/office/officeart/2008/layout/VerticalCurvedList"/>
    <dgm:cxn modelId="{A87CF4D8-9B68-410C-BAC1-061D3B00256D}" type="presParOf" srcId="{8D4A9F91-22BD-4115-BB73-E9C1323E528E}" destId="{A162E64C-D926-4617-8354-2A2717EBE117}" srcOrd="2" destOrd="0" presId="urn:microsoft.com/office/officeart/2008/layout/VerticalCurvedList"/>
    <dgm:cxn modelId="{C3A8662B-AFB3-4A81-A0E2-54DBE652B473}" type="presParOf" srcId="{8D4A9F91-22BD-4115-BB73-E9C1323E528E}" destId="{E079BE77-08CC-421B-9A95-6A965838CE9F}" srcOrd="3" destOrd="0" presId="urn:microsoft.com/office/officeart/2008/layout/VerticalCurvedList"/>
    <dgm:cxn modelId="{9D0D74FC-E1D7-4183-9CAB-559263D922C3}" type="presParOf" srcId="{991B1213-5240-4688-BC6C-8672ADE2BEB3}" destId="{629EBA0B-CCD3-45C5-991D-F0981BD73D06}" srcOrd="1" destOrd="0" presId="urn:microsoft.com/office/officeart/2008/layout/VerticalCurvedList"/>
    <dgm:cxn modelId="{61D5086B-0C3F-4E0D-8D4C-9D65C7A4DA8F}" type="presParOf" srcId="{991B1213-5240-4688-BC6C-8672ADE2BEB3}" destId="{FDFA4C27-99BE-43EF-9423-60256FE69EED}" srcOrd="2" destOrd="0" presId="urn:microsoft.com/office/officeart/2008/layout/VerticalCurvedList"/>
    <dgm:cxn modelId="{16648F95-EF6F-4B9A-83A0-22BED4C4A5C8}" type="presParOf" srcId="{FDFA4C27-99BE-43EF-9423-60256FE69EED}" destId="{25F6A150-3264-42F9-BC04-EEA4203B5496}" srcOrd="0" destOrd="0" presId="urn:microsoft.com/office/officeart/2008/layout/VerticalCurvedList"/>
    <dgm:cxn modelId="{C73CE0B1-C294-49C0-879B-26D9BDB4AD8C}" type="presParOf" srcId="{991B1213-5240-4688-BC6C-8672ADE2BEB3}" destId="{6C482467-2A7D-4B6B-81D3-529285483C39}" srcOrd="3" destOrd="0" presId="urn:microsoft.com/office/officeart/2008/layout/VerticalCurvedList"/>
    <dgm:cxn modelId="{ED3C5A56-D9D8-4A52-8506-2EC7BEF826E6}" type="presParOf" srcId="{991B1213-5240-4688-BC6C-8672ADE2BEB3}" destId="{DED1725B-C10A-4D17-9F42-40C76FE842C5}" srcOrd="4" destOrd="0" presId="urn:microsoft.com/office/officeart/2008/layout/VerticalCurvedList"/>
    <dgm:cxn modelId="{E7B3BD0D-CBE7-4D63-B4B2-159AB61A5F83}" type="presParOf" srcId="{DED1725B-C10A-4D17-9F42-40C76FE842C5}" destId="{5597BC65-C2A3-418F-AAE6-DC4F7F5EF7F2}" srcOrd="0" destOrd="0" presId="urn:microsoft.com/office/officeart/2008/layout/VerticalCurvedList"/>
    <dgm:cxn modelId="{1D6AA43C-A700-488E-8DBF-F12C7D553C3D}" type="presParOf" srcId="{991B1213-5240-4688-BC6C-8672ADE2BEB3}" destId="{949EDE94-6F6B-4441-A478-20EBC1226790}" srcOrd="5" destOrd="0" presId="urn:microsoft.com/office/officeart/2008/layout/VerticalCurvedList"/>
    <dgm:cxn modelId="{4186A382-750C-41DD-8B0B-90AB184A91A4}" type="presParOf" srcId="{991B1213-5240-4688-BC6C-8672ADE2BEB3}" destId="{AB2F1D35-3748-4132-AFB7-C8EF1670982A}" srcOrd="6" destOrd="0" presId="urn:microsoft.com/office/officeart/2008/layout/VerticalCurvedList"/>
    <dgm:cxn modelId="{E2C97895-6745-4F23-8137-DA94A12349AD}" type="presParOf" srcId="{AB2F1D35-3748-4132-AFB7-C8EF1670982A}" destId="{D4493FDF-78BF-4F37-9423-FE60C39B96F5}" srcOrd="0" destOrd="0" presId="urn:microsoft.com/office/officeart/2008/layout/VerticalCurvedList"/>
    <dgm:cxn modelId="{CD60E889-71FE-4DA7-BE6C-9D6851D6604F}" type="presParOf" srcId="{991B1213-5240-4688-BC6C-8672ADE2BEB3}" destId="{5C067E06-E92A-4B9D-90C3-FE219DEAD9B6}" srcOrd="7" destOrd="0" presId="urn:microsoft.com/office/officeart/2008/layout/VerticalCurvedList"/>
    <dgm:cxn modelId="{A4BF7DC5-7BE3-4F43-BECD-0EACFC50CB56}" type="presParOf" srcId="{991B1213-5240-4688-BC6C-8672ADE2BEB3}" destId="{3BC20506-46E3-4842-A99C-FDC937343022}" srcOrd="8" destOrd="0" presId="urn:microsoft.com/office/officeart/2008/layout/VerticalCurvedList"/>
    <dgm:cxn modelId="{9DA384C3-89DA-4B3A-B4DF-BB621BD5BFA0}" type="presParOf" srcId="{3BC20506-46E3-4842-A99C-FDC937343022}" destId="{9AF35F0A-C3E7-449C-8E8F-BD43770FE537}" srcOrd="0" destOrd="0" presId="urn:microsoft.com/office/officeart/2008/layout/VerticalCurvedList"/>
    <dgm:cxn modelId="{D84547A6-E381-429B-9FA8-49F7EDBD9131}" type="presParOf" srcId="{991B1213-5240-4688-BC6C-8672ADE2BEB3}" destId="{FDE98B2A-A405-4726-B12B-4C15E2EEE81F}" srcOrd="9" destOrd="0" presId="urn:microsoft.com/office/officeart/2008/layout/VerticalCurvedList"/>
    <dgm:cxn modelId="{E3FD8DC3-50FF-4CB2-94B1-3460E819D48A}" type="presParOf" srcId="{991B1213-5240-4688-BC6C-8672ADE2BEB3}" destId="{49683A97-A51A-4246-9361-2B7508F8124A}" srcOrd="10" destOrd="0" presId="urn:microsoft.com/office/officeart/2008/layout/VerticalCurvedList"/>
    <dgm:cxn modelId="{B6C0ADD8-E958-4840-BBD7-DE77CB37391E}" type="presParOf" srcId="{49683A97-A51A-4246-9361-2B7508F8124A}" destId="{268696B9-DB7F-4983-8A27-8065AAC716DB}" srcOrd="0" destOrd="0" presId="urn:microsoft.com/office/officeart/2008/layout/VerticalCurvedList"/>
    <dgm:cxn modelId="{9ED38620-0E01-479E-9366-7BCCA87501BB}" type="presParOf" srcId="{991B1213-5240-4688-BC6C-8672ADE2BEB3}" destId="{552CF0AD-160B-4B92-B1CD-2181F73C8449}" srcOrd="11" destOrd="0" presId="urn:microsoft.com/office/officeart/2008/layout/VerticalCurvedList"/>
    <dgm:cxn modelId="{D948C63D-8CB7-49C7-A4C4-86536F0DCC5E}" type="presParOf" srcId="{991B1213-5240-4688-BC6C-8672ADE2BEB3}" destId="{E918FB24-C2C7-41BD-9934-2EB347ADA9B8}" srcOrd="12" destOrd="0" presId="urn:microsoft.com/office/officeart/2008/layout/VerticalCurvedList"/>
    <dgm:cxn modelId="{5AE08115-379F-462E-B6CB-C92C314C3D7B}" type="presParOf" srcId="{E918FB24-C2C7-41BD-9934-2EB347ADA9B8}" destId="{87B2905E-69A5-4691-8EC8-E45BF1F7725D}" srcOrd="0" destOrd="0" presId="urn:microsoft.com/office/officeart/2008/layout/VerticalCurvedList"/>
    <dgm:cxn modelId="{EC52F643-F3F3-4B1D-84B7-A5350D86A4BD}" type="presParOf" srcId="{991B1213-5240-4688-BC6C-8672ADE2BEB3}" destId="{61877A7C-9B7D-4838-B9E4-403A6627420B}" srcOrd="13" destOrd="0" presId="urn:microsoft.com/office/officeart/2008/layout/VerticalCurvedList"/>
    <dgm:cxn modelId="{B5609A61-FB39-4D4F-87B1-4D7526DEB543}" type="presParOf" srcId="{991B1213-5240-4688-BC6C-8672ADE2BEB3}" destId="{90452309-B524-4CFB-9522-35FF77C33F32}" srcOrd="14" destOrd="0" presId="urn:microsoft.com/office/officeart/2008/layout/VerticalCurvedList"/>
    <dgm:cxn modelId="{EE2501FF-7C28-46CA-B98A-B364F6354A36}" type="presParOf" srcId="{90452309-B524-4CFB-9522-35FF77C33F32}" destId="{AF38870E-BCCF-416B-B8C7-7AE155C48450}" srcOrd="0" destOrd="0" presId="urn:microsoft.com/office/officeart/2008/layout/VerticalCurvedList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57CEEAA-7265-4851-85C8-1B382F30C2D9}" type="doc">
      <dgm:prSet loTypeId="urn:microsoft.com/office/officeart/2008/layout/VerticalCurvedList" loCatId="list" qsTypeId="urn:microsoft.com/office/officeart/2005/8/quickstyle/simple1" qsCatId="simple" csTypeId="urn:microsoft.com/office/officeart/2005/8/colors/accent5_5" csCatId="accent5" phldr="1"/>
      <dgm:spPr/>
      <dgm:t>
        <a:bodyPr/>
        <a:lstStyle/>
        <a:p>
          <a:endParaRPr lang="ru-RU"/>
        </a:p>
      </dgm:t>
    </dgm:pt>
    <dgm:pt modelId="{83FC608C-6DB0-4EBA-9158-CEBA6143BB1C}">
      <dgm:prSet custT="1"/>
      <dgm:spPr>
        <a:solidFill>
          <a:srgbClr val="F2ECDE">
            <a:alpha val="90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Максимальный размер единовременно предоставляемого поручительства по одному договору финансирования составляет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25 000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тыс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. руб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., но не более 70% от суммы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gm:t>
    </dgm:pt>
    <dgm:pt modelId="{B2EA0267-4D85-4A8B-908E-76697D13ED81}" type="parTrans" cxnId="{1BF33A92-346F-4B14-B910-207D0FE68ED8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577EA4D1-8E99-43D7-915F-4AEC543F263F}" type="sibTrans" cxnId="{1BF33A92-346F-4B14-B910-207D0FE68ED8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27282746-E0DE-4D25-AC13-6E03BB991402}">
      <dgm:prSet custT="1"/>
      <dgm:spPr>
        <a:solidFill>
          <a:srgbClr val="F2ECDE">
            <a:alpha val="74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Рассмотрение заявки от Финансовой организации на предоставление поручительства и принятие решения по заявке происходит в срок не более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5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рабочих дней</a:t>
          </a:r>
        </a:p>
      </dgm:t>
    </dgm:pt>
    <dgm:pt modelId="{F29D22E9-6D45-403B-B886-23987544944A}" type="parTrans" cxnId="{ED489858-E90D-438E-AE33-2CF51D77313E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76FF5FC9-8FAA-48C0-A4F8-5836CEED07B7}" type="sibTrans" cxnId="{ED489858-E90D-438E-AE33-2CF51D77313E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ABBB61B1-DDE4-487E-A763-819F1DE50DC5}">
      <dgm:prSet custT="1"/>
      <dgm:spPr>
        <a:solidFill>
          <a:srgbClr val="F2ECDE">
            <a:alpha val="82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Максимальный размер поручительств предоставленных одному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Клиенту не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может превышать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45 4</a:t>
          </a:r>
          <a:r>
            <a:rPr lang="en-US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00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тыс. руб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.</a:t>
          </a:r>
        </a:p>
      </dgm:t>
    </dgm:pt>
    <dgm:pt modelId="{8B6BD1F6-27D2-4392-910C-09E1A46D38BE}" type="parTrans" cxnId="{6A91A1A8-1250-4411-88CA-EA76FC32067C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1C1F65A4-74A2-48AF-BC2F-11A051C9522B}" type="sibTrans" cxnId="{6A91A1A8-1250-4411-88CA-EA76FC32067C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DD67DC59-EB0D-49CF-B4DF-1E0090560D18}">
      <dgm:prSet custT="1"/>
      <dgm:spPr>
        <a:solidFill>
          <a:srgbClr val="F2ECDE">
            <a:alpha val="66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Срок предоставления поручительства равен или превышает срок финансирования</a:t>
          </a:r>
        </a:p>
      </dgm:t>
    </dgm:pt>
    <dgm:pt modelId="{C74F47C1-870D-4E90-9219-F9BD23D186A6}" type="parTrans" cxnId="{6AC75842-41C5-44CF-8AD6-09932565B2F6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D6235773-8095-4F39-B0D9-47C3FBA37927}" type="sibTrans" cxnId="{6AC75842-41C5-44CF-8AD6-09932565B2F6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882F7D4B-9526-47A2-8037-10DB6323E10A}">
      <dgm:prSet custT="1"/>
      <dgm:spPr>
        <a:solidFill>
          <a:srgbClr val="F2ECDE">
            <a:alpha val="58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Комиссионное вознаграждение Фонда составляет 0,5% годовых от суммы предоставленного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поручительства. Для льготных категорий 0,25% годовых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gm:t>
    </dgm:pt>
    <dgm:pt modelId="{C7AC48E4-23A1-4CA1-BD2A-FB12EDED1076}" type="parTrans" cxnId="{10DB099B-ED9F-444E-808B-6C3A286BE60E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4EA76E79-A2A6-44BC-A58B-B31E96651A2F}" type="sibTrans" cxnId="{10DB099B-ED9F-444E-808B-6C3A286BE60E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F30447E2-C706-4344-A83E-902882699CF6}">
      <dgm:prSet custT="1"/>
      <dgm:spPr>
        <a:solidFill>
          <a:srgbClr val="F2ECDE">
            <a:alpha val="50000"/>
          </a:srgbClr>
        </a:solidFill>
      </dgm:spPr>
      <dgm:t>
        <a:bodyPr/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Если поручительства Фонда недостаточно, Клиент может оформить на недостающую сумму поручительство (согарантию) АО «Корпорации «МСП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»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gm:t>
    </dgm:pt>
    <dgm:pt modelId="{76BFD102-7041-4CCF-9676-6E022ABE20C7}" type="parTrans" cxnId="{C8DEB00B-7BB6-436A-9B81-4A272E73B8D5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07A6217E-6813-4F43-8EB7-8400EEBA276F}" type="sibTrans" cxnId="{C8DEB00B-7BB6-436A-9B81-4A272E73B8D5}">
      <dgm:prSet/>
      <dgm:spPr/>
      <dgm:t>
        <a:bodyPr/>
        <a:lstStyle/>
        <a:p>
          <a:endParaRPr lang="ru-RU" sz="1200" b="0">
            <a:solidFill>
              <a:schemeClr val="bg1"/>
            </a:solidFill>
          </a:endParaRPr>
        </a:p>
      </dgm:t>
    </dgm:pt>
    <dgm:pt modelId="{C4ECF15F-1598-41D8-BC1C-800665AB9F58}" type="pres">
      <dgm:prSet presAssocID="{E57CEEAA-7265-4851-85C8-1B382F30C2D9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991B1213-5240-4688-BC6C-8672ADE2BEB3}" type="pres">
      <dgm:prSet presAssocID="{E57CEEAA-7265-4851-85C8-1B382F30C2D9}" presName="Name1" presStyleCnt="0"/>
      <dgm:spPr/>
    </dgm:pt>
    <dgm:pt modelId="{8D4A9F91-22BD-4115-BB73-E9C1323E528E}" type="pres">
      <dgm:prSet presAssocID="{E57CEEAA-7265-4851-85C8-1B382F30C2D9}" presName="cycle" presStyleCnt="0"/>
      <dgm:spPr/>
    </dgm:pt>
    <dgm:pt modelId="{2F45AC92-1930-447C-B501-D14A42FCE4D4}" type="pres">
      <dgm:prSet presAssocID="{E57CEEAA-7265-4851-85C8-1B382F30C2D9}" presName="srcNode" presStyleLbl="node1" presStyleIdx="0" presStyleCnt="6"/>
      <dgm:spPr/>
    </dgm:pt>
    <dgm:pt modelId="{5FF19BAE-1FD8-4119-B293-145B29D3047A}" type="pres">
      <dgm:prSet presAssocID="{E57CEEAA-7265-4851-85C8-1B382F30C2D9}" presName="conn" presStyleLbl="parChTrans1D2" presStyleIdx="0" presStyleCnt="1" custFlipHor="0" custScaleX="101661" custLinFactNeighborX="-55027" custLinFactNeighborY="-1237"/>
      <dgm:spPr/>
      <dgm:t>
        <a:bodyPr/>
        <a:lstStyle/>
        <a:p>
          <a:endParaRPr lang="ru-RU"/>
        </a:p>
      </dgm:t>
    </dgm:pt>
    <dgm:pt modelId="{A162E64C-D926-4617-8354-2A2717EBE117}" type="pres">
      <dgm:prSet presAssocID="{E57CEEAA-7265-4851-85C8-1B382F30C2D9}" presName="extraNode" presStyleLbl="node1" presStyleIdx="0" presStyleCnt="6"/>
      <dgm:spPr/>
    </dgm:pt>
    <dgm:pt modelId="{E079BE77-08CC-421B-9A95-6A965838CE9F}" type="pres">
      <dgm:prSet presAssocID="{E57CEEAA-7265-4851-85C8-1B382F30C2D9}" presName="dstNode" presStyleLbl="node1" presStyleIdx="0" presStyleCnt="6"/>
      <dgm:spPr/>
    </dgm:pt>
    <dgm:pt modelId="{629EBA0B-CCD3-45C5-991D-F0981BD73D06}" type="pres">
      <dgm:prSet presAssocID="{83FC608C-6DB0-4EBA-9158-CEBA6143BB1C}" presName="text_1" presStyleLbl="node1" presStyleIdx="0" presStyleCnt="6" custLinFactNeighborX="-211" custLinFactNeighborY="1557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DFA4C27-99BE-43EF-9423-60256FE69EED}" type="pres">
      <dgm:prSet presAssocID="{83FC608C-6DB0-4EBA-9158-CEBA6143BB1C}" presName="accent_1" presStyleCnt="0"/>
      <dgm:spPr/>
    </dgm:pt>
    <dgm:pt modelId="{25F6A150-3264-42F9-BC04-EEA4203B5496}" type="pres">
      <dgm:prSet presAssocID="{83FC608C-6DB0-4EBA-9158-CEBA6143BB1C}" presName="accentRepeatNode" presStyleLbl="solidFgAcc1" presStyleIdx="0" presStyleCnt="6"/>
      <dgm:spPr>
        <a:solidFill>
          <a:srgbClr val="ED5338"/>
        </a:solidFill>
      </dgm:spPr>
    </dgm:pt>
    <dgm:pt modelId="{E2C3418C-C29E-4EEF-956A-963FFD8CD1F3}" type="pres">
      <dgm:prSet presAssocID="{ABBB61B1-DDE4-487E-A763-819F1DE50DC5}" presName="text_2" presStyleLbl="node1" presStyleIdx="1" presStyleCnt="6" custLinFactNeighborY="458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F75F338-87DB-4BE5-BB9F-636F3C68B2F0}" type="pres">
      <dgm:prSet presAssocID="{ABBB61B1-DDE4-487E-A763-819F1DE50DC5}" presName="accent_2" presStyleCnt="0"/>
      <dgm:spPr/>
    </dgm:pt>
    <dgm:pt modelId="{1DA5BFEE-43CD-4074-80A9-D363FD2FBF41}" type="pres">
      <dgm:prSet presAssocID="{ABBB61B1-DDE4-487E-A763-819F1DE50DC5}" presName="accentRepeatNode" presStyleLbl="solidFgAcc1" presStyleIdx="1" presStyleCnt="6" custLinFactNeighborY="3671"/>
      <dgm:spPr>
        <a:solidFill>
          <a:srgbClr val="ED5338"/>
        </a:solidFill>
      </dgm:spPr>
    </dgm:pt>
    <dgm:pt modelId="{3EA0C77A-7C59-44CF-9298-A4B71879EA04}" type="pres">
      <dgm:prSet presAssocID="{27282746-E0DE-4D25-AC13-6E03BB991402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D59103-D5F3-4175-9F1A-9D0ED2585B67}" type="pres">
      <dgm:prSet presAssocID="{27282746-E0DE-4D25-AC13-6E03BB991402}" presName="accent_3" presStyleCnt="0"/>
      <dgm:spPr/>
    </dgm:pt>
    <dgm:pt modelId="{B1F24E53-27F0-475A-ACD5-3777FB5745C5}" type="pres">
      <dgm:prSet presAssocID="{27282746-E0DE-4D25-AC13-6E03BB991402}" presName="accentRepeatNode" presStyleLbl="solidFgAcc1" presStyleIdx="2" presStyleCnt="6" custLinFactNeighborY="3671"/>
      <dgm:spPr>
        <a:solidFill>
          <a:srgbClr val="ED5338"/>
        </a:solidFill>
      </dgm:spPr>
    </dgm:pt>
    <dgm:pt modelId="{3B33263B-B381-4805-BC1C-3B4C0A3FD77D}" type="pres">
      <dgm:prSet presAssocID="{DD67DC59-EB0D-49CF-B4DF-1E0090560D18}" presName="text_4" presStyleLbl="node1" presStyleIdx="3" presStyleCnt="6" custLinFactNeighborX="-356" custLinFactNeighborY="-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C08B4B3-8693-4081-AD30-ACC629497E2C}" type="pres">
      <dgm:prSet presAssocID="{DD67DC59-EB0D-49CF-B4DF-1E0090560D18}" presName="accent_4" presStyleCnt="0"/>
      <dgm:spPr/>
    </dgm:pt>
    <dgm:pt modelId="{19885C4B-6E5E-40D8-A045-AD4C96EB6B58}" type="pres">
      <dgm:prSet presAssocID="{DD67DC59-EB0D-49CF-B4DF-1E0090560D18}" presName="accentRepeatNode" presStyleLbl="solidFgAcc1" presStyleIdx="3" presStyleCnt="6"/>
      <dgm:spPr>
        <a:solidFill>
          <a:srgbClr val="ED5338"/>
        </a:solidFill>
      </dgm:spPr>
    </dgm:pt>
    <dgm:pt modelId="{A05EBE97-3754-4D2E-B798-D8909332D191}" type="pres">
      <dgm:prSet presAssocID="{882F7D4B-9526-47A2-8037-10DB6323E10A}" presName="text_5" presStyleLbl="node1" presStyleIdx="4" presStyleCnt="6" custLinFactNeighborX="943" custLinFactNeighborY="67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C00A88-2C3A-43E7-8677-2936BBEE35B2}" type="pres">
      <dgm:prSet presAssocID="{882F7D4B-9526-47A2-8037-10DB6323E10A}" presName="accent_5" presStyleCnt="0"/>
      <dgm:spPr/>
    </dgm:pt>
    <dgm:pt modelId="{34161CB2-FD4C-4289-A4B0-CA4C461177BE}" type="pres">
      <dgm:prSet presAssocID="{882F7D4B-9526-47A2-8037-10DB6323E10A}" presName="accentRepeatNode" presStyleLbl="solidFgAcc1" presStyleIdx="4" presStyleCnt="6"/>
      <dgm:spPr>
        <a:solidFill>
          <a:srgbClr val="ED5338"/>
        </a:solidFill>
      </dgm:spPr>
    </dgm:pt>
    <dgm:pt modelId="{BB37B214-E85D-4FBA-8421-3864643AEDBE}" type="pres">
      <dgm:prSet presAssocID="{F30447E2-C706-4344-A83E-902882699CF6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9F049C-237D-40DE-AF94-2805808F65F6}" type="pres">
      <dgm:prSet presAssocID="{F30447E2-C706-4344-A83E-902882699CF6}" presName="accent_6" presStyleCnt="0"/>
      <dgm:spPr/>
    </dgm:pt>
    <dgm:pt modelId="{D56681F3-6D9B-4F4E-984E-A63293748C38}" type="pres">
      <dgm:prSet presAssocID="{F30447E2-C706-4344-A83E-902882699CF6}" presName="accentRepeatNode" presStyleLbl="solidFgAcc1" presStyleIdx="5" presStyleCnt="6" custLinFactNeighborX="-151" custLinFactNeighborY="8965"/>
      <dgm:spPr>
        <a:solidFill>
          <a:srgbClr val="ED5338"/>
        </a:solidFill>
      </dgm:spPr>
    </dgm:pt>
  </dgm:ptLst>
  <dgm:cxnLst>
    <dgm:cxn modelId="{6A91A1A8-1250-4411-88CA-EA76FC32067C}" srcId="{E57CEEAA-7265-4851-85C8-1B382F30C2D9}" destId="{ABBB61B1-DDE4-487E-A763-819F1DE50DC5}" srcOrd="1" destOrd="0" parTransId="{8B6BD1F6-27D2-4392-910C-09E1A46D38BE}" sibTransId="{1C1F65A4-74A2-48AF-BC2F-11A051C9522B}"/>
    <dgm:cxn modelId="{6AC75842-41C5-44CF-8AD6-09932565B2F6}" srcId="{E57CEEAA-7265-4851-85C8-1B382F30C2D9}" destId="{DD67DC59-EB0D-49CF-B4DF-1E0090560D18}" srcOrd="3" destOrd="0" parTransId="{C74F47C1-870D-4E90-9219-F9BD23D186A6}" sibTransId="{D6235773-8095-4F39-B0D9-47C3FBA37927}"/>
    <dgm:cxn modelId="{1BF33A92-346F-4B14-B910-207D0FE68ED8}" srcId="{E57CEEAA-7265-4851-85C8-1B382F30C2D9}" destId="{83FC608C-6DB0-4EBA-9158-CEBA6143BB1C}" srcOrd="0" destOrd="0" parTransId="{B2EA0267-4D85-4A8B-908E-76697D13ED81}" sibTransId="{577EA4D1-8E99-43D7-915F-4AEC543F263F}"/>
    <dgm:cxn modelId="{0544D853-ED12-46BF-AA1F-2F8C22C2841A}" type="presOf" srcId="{DD67DC59-EB0D-49CF-B4DF-1E0090560D18}" destId="{3B33263B-B381-4805-BC1C-3B4C0A3FD77D}" srcOrd="0" destOrd="0" presId="urn:microsoft.com/office/officeart/2008/layout/VerticalCurvedList"/>
    <dgm:cxn modelId="{231CD637-8DEE-4829-81C4-C8EB99AAEEFA}" type="presOf" srcId="{ABBB61B1-DDE4-487E-A763-819F1DE50DC5}" destId="{E2C3418C-C29E-4EEF-956A-963FFD8CD1F3}" srcOrd="0" destOrd="0" presId="urn:microsoft.com/office/officeart/2008/layout/VerticalCurvedList"/>
    <dgm:cxn modelId="{C8DEB00B-7BB6-436A-9B81-4A272E73B8D5}" srcId="{E57CEEAA-7265-4851-85C8-1B382F30C2D9}" destId="{F30447E2-C706-4344-A83E-902882699CF6}" srcOrd="5" destOrd="0" parTransId="{76BFD102-7041-4CCF-9676-6E022ABE20C7}" sibTransId="{07A6217E-6813-4F43-8EB7-8400EEBA276F}"/>
    <dgm:cxn modelId="{F0A4DDE0-3C9D-4BA7-9440-975D069BAF56}" type="presOf" srcId="{E57CEEAA-7265-4851-85C8-1B382F30C2D9}" destId="{C4ECF15F-1598-41D8-BC1C-800665AB9F58}" srcOrd="0" destOrd="0" presId="urn:microsoft.com/office/officeart/2008/layout/VerticalCurvedList"/>
    <dgm:cxn modelId="{ED489858-E90D-438E-AE33-2CF51D77313E}" srcId="{E57CEEAA-7265-4851-85C8-1B382F30C2D9}" destId="{27282746-E0DE-4D25-AC13-6E03BB991402}" srcOrd="2" destOrd="0" parTransId="{F29D22E9-6D45-403B-B886-23987544944A}" sibTransId="{76FF5FC9-8FAA-48C0-A4F8-5836CEED07B7}"/>
    <dgm:cxn modelId="{10DB099B-ED9F-444E-808B-6C3A286BE60E}" srcId="{E57CEEAA-7265-4851-85C8-1B382F30C2D9}" destId="{882F7D4B-9526-47A2-8037-10DB6323E10A}" srcOrd="4" destOrd="0" parTransId="{C7AC48E4-23A1-4CA1-BD2A-FB12EDED1076}" sibTransId="{4EA76E79-A2A6-44BC-A58B-B31E96651A2F}"/>
    <dgm:cxn modelId="{D8B2491D-3C4E-424B-92AE-EEE8744685F3}" type="presOf" srcId="{83FC608C-6DB0-4EBA-9158-CEBA6143BB1C}" destId="{629EBA0B-CCD3-45C5-991D-F0981BD73D06}" srcOrd="0" destOrd="0" presId="urn:microsoft.com/office/officeart/2008/layout/VerticalCurvedList"/>
    <dgm:cxn modelId="{C1A898DC-261B-4752-BB64-1F2B316B8713}" type="presOf" srcId="{27282746-E0DE-4D25-AC13-6E03BB991402}" destId="{3EA0C77A-7C59-44CF-9298-A4B71879EA04}" srcOrd="0" destOrd="0" presId="urn:microsoft.com/office/officeart/2008/layout/VerticalCurvedList"/>
    <dgm:cxn modelId="{9DF289A8-59A1-4D44-A60A-334E5835FDA2}" type="presOf" srcId="{F30447E2-C706-4344-A83E-902882699CF6}" destId="{BB37B214-E85D-4FBA-8421-3864643AEDBE}" srcOrd="0" destOrd="0" presId="urn:microsoft.com/office/officeart/2008/layout/VerticalCurvedList"/>
    <dgm:cxn modelId="{DE26EBC6-2EF6-464A-8D78-C0280DB689A9}" type="presOf" srcId="{577EA4D1-8E99-43D7-915F-4AEC543F263F}" destId="{5FF19BAE-1FD8-4119-B293-145B29D3047A}" srcOrd="0" destOrd="0" presId="urn:microsoft.com/office/officeart/2008/layout/VerticalCurvedList"/>
    <dgm:cxn modelId="{B35F0A50-9AA6-42B6-8F8C-45A4801ABF91}" type="presOf" srcId="{882F7D4B-9526-47A2-8037-10DB6323E10A}" destId="{A05EBE97-3754-4D2E-B798-D8909332D191}" srcOrd="0" destOrd="0" presId="urn:microsoft.com/office/officeart/2008/layout/VerticalCurvedList"/>
    <dgm:cxn modelId="{81F7B359-95AC-4573-BE96-B5FB0F8D54A1}" type="presParOf" srcId="{C4ECF15F-1598-41D8-BC1C-800665AB9F58}" destId="{991B1213-5240-4688-BC6C-8672ADE2BEB3}" srcOrd="0" destOrd="0" presId="urn:microsoft.com/office/officeart/2008/layout/VerticalCurvedList"/>
    <dgm:cxn modelId="{F5AE162B-48A1-4CDA-BFEE-DD192BE4194E}" type="presParOf" srcId="{991B1213-5240-4688-BC6C-8672ADE2BEB3}" destId="{8D4A9F91-22BD-4115-BB73-E9C1323E528E}" srcOrd="0" destOrd="0" presId="urn:microsoft.com/office/officeart/2008/layout/VerticalCurvedList"/>
    <dgm:cxn modelId="{6C58C658-D6E2-47F8-B36F-D5E767A6A527}" type="presParOf" srcId="{8D4A9F91-22BD-4115-BB73-E9C1323E528E}" destId="{2F45AC92-1930-447C-B501-D14A42FCE4D4}" srcOrd="0" destOrd="0" presId="urn:microsoft.com/office/officeart/2008/layout/VerticalCurvedList"/>
    <dgm:cxn modelId="{A39A7A86-FFDA-4EB4-92EC-084FE93E9938}" type="presParOf" srcId="{8D4A9F91-22BD-4115-BB73-E9C1323E528E}" destId="{5FF19BAE-1FD8-4119-B293-145B29D3047A}" srcOrd="1" destOrd="0" presId="urn:microsoft.com/office/officeart/2008/layout/VerticalCurvedList"/>
    <dgm:cxn modelId="{AAA2D1A7-4D4C-4FA6-AD0F-506192FCC54C}" type="presParOf" srcId="{8D4A9F91-22BD-4115-BB73-E9C1323E528E}" destId="{A162E64C-D926-4617-8354-2A2717EBE117}" srcOrd="2" destOrd="0" presId="urn:microsoft.com/office/officeart/2008/layout/VerticalCurvedList"/>
    <dgm:cxn modelId="{BA997DFD-BAFD-40C2-B328-9474C2210E4D}" type="presParOf" srcId="{8D4A9F91-22BD-4115-BB73-E9C1323E528E}" destId="{E079BE77-08CC-421B-9A95-6A965838CE9F}" srcOrd="3" destOrd="0" presId="urn:microsoft.com/office/officeart/2008/layout/VerticalCurvedList"/>
    <dgm:cxn modelId="{C65F5EF7-D66D-442C-878B-CFF6D1468991}" type="presParOf" srcId="{991B1213-5240-4688-BC6C-8672ADE2BEB3}" destId="{629EBA0B-CCD3-45C5-991D-F0981BD73D06}" srcOrd="1" destOrd="0" presId="urn:microsoft.com/office/officeart/2008/layout/VerticalCurvedList"/>
    <dgm:cxn modelId="{8EF96358-16B9-4BB6-B65F-C2D725E8A40D}" type="presParOf" srcId="{991B1213-5240-4688-BC6C-8672ADE2BEB3}" destId="{FDFA4C27-99BE-43EF-9423-60256FE69EED}" srcOrd="2" destOrd="0" presId="urn:microsoft.com/office/officeart/2008/layout/VerticalCurvedList"/>
    <dgm:cxn modelId="{9851594A-D5CB-4C0F-B04D-FDD0643EBB2A}" type="presParOf" srcId="{FDFA4C27-99BE-43EF-9423-60256FE69EED}" destId="{25F6A150-3264-42F9-BC04-EEA4203B5496}" srcOrd="0" destOrd="0" presId="urn:microsoft.com/office/officeart/2008/layout/VerticalCurvedList"/>
    <dgm:cxn modelId="{C507638B-C446-4018-A013-B634499AAD73}" type="presParOf" srcId="{991B1213-5240-4688-BC6C-8672ADE2BEB3}" destId="{E2C3418C-C29E-4EEF-956A-963FFD8CD1F3}" srcOrd="3" destOrd="0" presId="urn:microsoft.com/office/officeart/2008/layout/VerticalCurvedList"/>
    <dgm:cxn modelId="{60D51869-3436-41CD-850D-BFF6B3585FB9}" type="presParOf" srcId="{991B1213-5240-4688-BC6C-8672ADE2BEB3}" destId="{DF75F338-87DB-4BE5-BB9F-636F3C68B2F0}" srcOrd="4" destOrd="0" presId="urn:microsoft.com/office/officeart/2008/layout/VerticalCurvedList"/>
    <dgm:cxn modelId="{31114A03-C771-41B3-9B0C-AF96CD69CC7A}" type="presParOf" srcId="{DF75F338-87DB-4BE5-BB9F-636F3C68B2F0}" destId="{1DA5BFEE-43CD-4074-80A9-D363FD2FBF41}" srcOrd="0" destOrd="0" presId="urn:microsoft.com/office/officeart/2008/layout/VerticalCurvedList"/>
    <dgm:cxn modelId="{E70E27B0-1258-4A68-9E6D-76AECCCE04A0}" type="presParOf" srcId="{991B1213-5240-4688-BC6C-8672ADE2BEB3}" destId="{3EA0C77A-7C59-44CF-9298-A4B71879EA04}" srcOrd="5" destOrd="0" presId="urn:microsoft.com/office/officeart/2008/layout/VerticalCurvedList"/>
    <dgm:cxn modelId="{DAB7842B-2BF9-473D-A5A2-CF07C63F15B4}" type="presParOf" srcId="{991B1213-5240-4688-BC6C-8672ADE2BEB3}" destId="{34D59103-D5F3-4175-9F1A-9D0ED2585B67}" srcOrd="6" destOrd="0" presId="urn:microsoft.com/office/officeart/2008/layout/VerticalCurvedList"/>
    <dgm:cxn modelId="{2E625647-A71B-4557-B7E5-7385CA24A125}" type="presParOf" srcId="{34D59103-D5F3-4175-9F1A-9D0ED2585B67}" destId="{B1F24E53-27F0-475A-ACD5-3777FB5745C5}" srcOrd="0" destOrd="0" presId="urn:microsoft.com/office/officeart/2008/layout/VerticalCurvedList"/>
    <dgm:cxn modelId="{BDC14A89-A6AA-4921-891A-28798079829E}" type="presParOf" srcId="{991B1213-5240-4688-BC6C-8672ADE2BEB3}" destId="{3B33263B-B381-4805-BC1C-3B4C0A3FD77D}" srcOrd="7" destOrd="0" presId="urn:microsoft.com/office/officeart/2008/layout/VerticalCurvedList"/>
    <dgm:cxn modelId="{E7AD44F2-5ED3-48AF-8F81-2268F32808E3}" type="presParOf" srcId="{991B1213-5240-4688-BC6C-8672ADE2BEB3}" destId="{1C08B4B3-8693-4081-AD30-ACC629497E2C}" srcOrd="8" destOrd="0" presId="urn:microsoft.com/office/officeart/2008/layout/VerticalCurvedList"/>
    <dgm:cxn modelId="{6CCA7ACA-743D-4F98-B9AB-FA3036078B3D}" type="presParOf" srcId="{1C08B4B3-8693-4081-AD30-ACC629497E2C}" destId="{19885C4B-6E5E-40D8-A045-AD4C96EB6B58}" srcOrd="0" destOrd="0" presId="urn:microsoft.com/office/officeart/2008/layout/VerticalCurvedList"/>
    <dgm:cxn modelId="{E287B86D-CE92-4326-A121-170B29EC1273}" type="presParOf" srcId="{991B1213-5240-4688-BC6C-8672ADE2BEB3}" destId="{A05EBE97-3754-4D2E-B798-D8909332D191}" srcOrd="9" destOrd="0" presId="urn:microsoft.com/office/officeart/2008/layout/VerticalCurvedList"/>
    <dgm:cxn modelId="{5DB03E7B-8C8B-4738-A878-4D9AA0E00382}" type="presParOf" srcId="{991B1213-5240-4688-BC6C-8672ADE2BEB3}" destId="{57C00A88-2C3A-43E7-8677-2936BBEE35B2}" srcOrd="10" destOrd="0" presId="urn:microsoft.com/office/officeart/2008/layout/VerticalCurvedList"/>
    <dgm:cxn modelId="{25728BCA-F55C-455D-A9C1-195B1D2F0D1D}" type="presParOf" srcId="{57C00A88-2C3A-43E7-8677-2936BBEE35B2}" destId="{34161CB2-FD4C-4289-A4B0-CA4C461177BE}" srcOrd="0" destOrd="0" presId="urn:microsoft.com/office/officeart/2008/layout/VerticalCurvedList"/>
    <dgm:cxn modelId="{0E72272C-F101-4DE6-8C5B-88199F2D642B}" type="presParOf" srcId="{991B1213-5240-4688-BC6C-8672ADE2BEB3}" destId="{BB37B214-E85D-4FBA-8421-3864643AEDBE}" srcOrd="11" destOrd="0" presId="urn:microsoft.com/office/officeart/2008/layout/VerticalCurvedList"/>
    <dgm:cxn modelId="{0B18B336-3B26-4B21-B9FD-D108FF55F004}" type="presParOf" srcId="{991B1213-5240-4688-BC6C-8672ADE2BEB3}" destId="{B39F049C-237D-40DE-AF94-2805808F65F6}" srcOrd="12" destOrd="0" presId="urn:microsoft.com/office/officeart/2008/layout/VerticalCurvedList"/>
    <dgm:cxn modelId="{DCE4C7D3-7FC7-4792-BC2D-B0F99DA3F061}" type="presParOf" srcId="{B39F049C-237D-40DE-AF94-2805808F65F6}" destId="{D56681F3-6D9B-4F4E-984E-A63293748C38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CD20764-3D8B-4B49-BA3C-2D6AACDA5006}" type="doc">
      <dgm:prSet loTypeId="urn:microsoft.com/office/officeart/2005/8/layout/matrix1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2A35F55E-46C8-475E-8DA6-0B7A2A679C9E}">
      <dgm:prSet phldrT="[Текст]" custT="1"/>
      <dgm:spPr>
        <a:solidFill>
          <a:srgbClr val="F7F2E5"/>
        </a:solidFill>
        <a:ln>
          <a:solidFill>
            <a:srgbClr val="ED5338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Каналы обращений</a:t>
          </a:r>
        </a:p>
      </dgm:t>
    </dgm:pt>
    <dgm:pt modelId="{A4FCD718-5285-4FE3-AA17-43A1E7085E98}" type="parTrans" cxnId="{D18BD252-79E7-4139-9260-A03834B211F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CE62FCED-8A9D-42AB-9810-D7415E75E07D}" type="sibTrans" cxnId="{D18BD252-79E7-4139-9260-A03834B211F8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CF5F8A44-B2FA-4FF6-8912-8226C97DBE98}">
      <dgm:prSet phldrT="[Текст]" custT="1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Посетите наш офис: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Чукотский АО, г. Анадырь</a:t>
          </a: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ул. </a:t>
          </a: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Тевлянто</a:t>
          </a: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, д. </a:t>
          </a: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1</a:t>
          </a:r>
          <a:endParaRPr lang="ru-RU" sz="1800" b="1" dirty="0">
            <a:solidFill>
              <a:srgbClr val="562212"/>
            </a:solidFill>
            <a:latin typeface="Circe" panose="020B0502020203020203" pitchFamily="34" charset="-52"/>
          </a:endParaRPr>
        </a:p>
      </dgm:t>
    </dgm:pt>
    <dgm:pt modelId="{E9FBFB7D-76B2-4B99-8219-3676E823549A}" type="parTrans" cxnId="{EEDF1184-39DC-41A1-8446-117407E9CA6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5357BBC0-0519-412E-A5D4-F043DC4CF4CA}" type="sibTrans" cxnId="{EEDF1184-39DC-41A1-8446-117407E9CA62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B5390D69-96AF-4AD3-B17B-BE79861A99B4}">
      <dgm:prSet phldrT="[Текст]" custT="1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endParaRPr lang="ru-RU" sz="1800" b="1" dirty="0" smtClean="0">
            <a:solidFill>
              <a:srgbClr val="562212"/>
            </a:solidFill>
            <a:latin typeface="Circe" panose="020B0502020203020203" pitchFamily="34" charset="-52"/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Позвоните по телефону:</a:t>
          </a:r>
          <a:r>
            <a:rPr lang="en-US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en-US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8-800-2010-800</a:t>
          </a: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(42722) 6-31-09 вн.2135</a:t>
          </a:r>
        </a:p>
        <a:p>
          <a:pPr>
            <a:lnSpc>
              <a:spcPct val="100000"/>
            </a:lnSpc>
            <a:spcAft>
              <a:spcPts val="0"/>
            </a:spcAft>
          </a:pPr>
          <a:endParaRPr lang="ru-RU" sz="1800" b="1" dirty="0">
            <a:solidFill>
              <a:srgbClr val="562212"/>
            </a:solidFill>
            <a:latin typeface="Circe" panose="020B0502020203020203" pitchFamily="34" charset="-52"/>
          </a:endParaRPr>
        </a:p>
      </dgm:t>
    </dgm:pt>
    <dgm:pt modelId="{477AC538-4931-47C6-A3D0-F7008E1E0B48}" type="parTrans" cxnId="{1EBD42F7-534C-4671-AA23-99520E9C67C1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3BC8988F-D5AE-4F6A-8A7B-303B37BBA4D3}" type="sibTrans" cxnId="{1EBD42F7-534C-4671-AA23-99520E9C67C1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49527E4A-2F73-4BBB-B482-57CA835E7ED8}">
      <dgm:prSet phldrT="[Текст]" custT="1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Напишите обращение на электронную почту Фонда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800" b="1" dirty="0">
              <a:solidFill>
                <a:srgbClr val="562212"/>
              </a:solidFill>
              <a:latin typeface="Circe" panose="020B0502020203020203" pitchFamily="34" charset="-52"/>
            </a:rPr>
            <a:t>mail@fond87.</a:t>
          </a:r>
          <a:r>
            <a:rPr lang="en-US" sz="1800" b="1" dirty="0" err="1">
              <a:solidFill>
                <a:srgbClr val="562212"/>
              </a:solidFill>
              <a:latin typeface="Circe" panose="020B0502020203020203" pitchFamily="34" charset="-52"/>
            </a:rPr>
            <a:t>ru</a:t>
          </a:r>
          <a:endParaRPr lang="ru-RU" sz="1800" b="1" dirty="0">
            <a:solidFill>
              <a:srgbClr val="562212"/>
            </a:solidFill>
            <a:latin typeface="Circe" panose="020B0502020203020203" pitchFamily="34" charset="-52"/>
          </a:endParaRPr>
        </a:p>
      </dgm:t>
    </dgm:pt>
    <dgm:pt modelId="{493D23D1-DBF5-4627-A8DD-FA02ECE772E7}" type="parTrans" cxnId="{593FBA7A-4CBA-4AEC-A88D-9643080EF744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74077DD4-A3ED-46A5-BFE9-B7B87677242F}" type="sibTrans" cxnId="{593FBA7A-4CBA-4AEC-A88D-9643080EF744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CE0C1227-F0D7-4A9A-9CAA-B44A58723C20}">
      <dgm:prSet phldrT="[Текст]" custT="1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Напишите обращение на сайте Фонда </a:t>
          </a:r>
          <a:r>
            <a:rPr lang="en-US" sz="1800" b="1" dirty="0" smtClean="0">
              <a:solidFill>
                <a:srgbClr val="562212"/>
              </a:solidFill>
              <a:latin typeface="Circe" panose="020B0502020203020203" pitchFamily="34" charset="-52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www.fond87.ru</a:t>
          </a:r>
          <a:r>
            <a:rPr lang="en-US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  <a:endParaRPr lang="ru-RU" sz="1800" b="1" dirty="0" smtClean="0">
            <a:solidFill>
              <a:srgbClr val="562212"/>
            </a:solidFill>
            <a:latin typeface="Circe" panose="020B0502020203020203" pitchFamily="34" charset="-52"/>
          </a:endParaRPr>
        </a:p>
        <a:p>
          <a:pPr>
            <a:lnSpc>
              <a:spcPct val="100000"/>
            </a:lnSpc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800" b="1" dirty="0" smtClean="0">
              <a:solidFill>
                <a:srgbClr val="562212"/>
              </a:solidFill>
              <a:latin typeface="Circe" panose="020B0502020203020203" pitchFamily="34" charset="-52"/>
            </a:rPr>
            <a:t>«Напишите нам»</a:t>
          </a:r>
          <a:endParaRPr lang="ru-RU" sz="1800" b="1" dirty="0">
            <a:solidFill>
              <a:srgbClr val="562212"/>
            </a:solidFill>
            <a:latin typeface="Circe" panose="020B0502020203020203" pitchFamily="34" charset="-52"/>
          </a:endParaRPr>
        </a:p>
      </dgm:t>
    </dgm:pt>
    <dgm:pt modelId="{36927450-CB56-4561-B6A8-148D6ABF0BDA}" type="parTrans" cxnId="{3ADBE0A7-46A1-4779-B6A7-2F0EFD623DC9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1EE2FBDF-FF7B-4CC0-9009-98EAB7C94562}" type="sibTrans" cxnId="{3ADBE0A7-46A1-4779-B6A7-2F0EFD623DC9}">
      <dgm:prSet/>
      <dgm:spPr/>
      <dgm:t>
        <a:bodyPr/>
        <a:lstStyle/>
        <a:p>
          <a:endParaRPr lang="ru-RU">
            <a:latin typeface="Cambria" panose="02040503050406030204" pitchFamily="18" charset="0"/>
          </a:endParaRPr>
        </a:p>
      </dgm:t>
    </dgm:pt>
    <dgm:pt modelId="{F1D242DB-D922-4870-900E-4D0D836A3804}">
      <dgm:prSet phldrT="[Текст]" custScaleX="72016" custScaleY="66644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endParaRPr lang="ru-RU"/>
        </a:p>
      </dgm:t>
    </dgm:pt>
    <dgm:pt modelId="{492AE685-5CB1-47C8-9F01-3F64813340FD}" type="parTrans" cxnId="{480322E4-617B-4EBE-A70F-B7D9D47CB7A4}">
      <dgm:prSet/>
      <dgm:spPr/>
      <dgm:t>
        <a:bodyPr/>
        <a:lstStyle/>
        <a:p>
          <a:endParaRPr lang="ru-RU"/>
        </a:p>
      </dgm:t>
    </dgm:pt>
    <dgm:pt modelId="{ACD10F82-C7F5-4784-8606-94A2849EEE65}" type="sibTrans" cxnId="{480322E4-617B-4EBE-A70F-B7D9D47CB7A4}">
      <dgm:prSet/>
      <dgm:spPr/>
      <dgm:t>
        <a:bodyPr/>
        <a:lstStyle/>
        <a:p>
          <a:endParaRPr lang="ru-RU"/>
        </a:p>
      </dgm:t>
    </dgm:pt>
    <dgm:pt modelId="{B209A422-1EB5-4422-BCA9-7337308E6F92}">
      <dgm:prSet phldrT="[Текст]" custScaleX="72016" custScaleY="66644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endParaRPr lang="ru-RU"/>
        </a:p>
      </dgm:t>
    </dgm:pt>
    <dgm:pt modelId="{74562077-A17A-4AF8-AEAD-C75FAF9B4466}" type="parTrans" cxnId="{A1983291-8093-4C2A-B672-036AB256B20C}">
      <dgm:prSet/>
      <dgm:spPr/>
      <dgm:t>
        <a:bodyPr/>
        <a:lstStyle/>
        <a:p>
          <a:endParaRPr lang="ru-RU"/>
        </a:p>
      </dgm:t>
    </dgm:pt>
    <dgm:pt modelId="{83D5F639-DF0D-437E-9A95-89BCD32BB196}" type="sibTrans" cxnId="{A1983291-8093-4C2A-B672-036AB256B20C}">
      <dgm:prSet/>
      <dgm:spPr/>
      <dgm:t>
        <a:bodyPr/>
        <a:lstStyle/>
        <a:p>
          <a:endParaRPr lang="ru-RU"/>
        </a:p>
      </dgm:t>
    </dgm:pt>
    <dgm:pt modelId="{05803FAD-9855-4379-B78B-679E6AF5A8EA}">
      <dgm:prSet phldrT="[Текст]" custScaleX="72016" custScaleY="66644"/>
      <dgm:spPr>
        <a:solidFill>
          <a:srgbClr val="ED5338"/>
        </a:solidFill>
        <a:ln w="38100">
          <a:solidFill>
            <a:srgbClr val="F7F2E5"/>
          </a:solidFill>
        </a:ln>
      </dgm:spPr>
      <dgm:t>
        <a:bodyPr/>
        <a:lstStyle/>
        <a:p>
          <a:endParaRPr lang="ru-RU"/>
        </a:p>
      </dgm:t>
    </dgm:pt>
    <dgm:pt modelId="{FFD8CC5F-5A96-4F76-A5F4-E57FCB0D7859}" type="parTrans" cxnId="{54C3ED9F-42FD-4D5E-959A-540FFCA43BF9}">
      <dgm:prSet/>
      <dgm:spPr/>
      <dgm:t>
        <a:bodyPr/>
        <a:lstStyle/>
        <a:p>
          <a:endParaRPr lang="ru-RU"/>
        </a:p>
      </dgm:t>
    </dgm:pt>
    <dgm:pt modelId="{2D3789B9-703E-4D52-B607-A2BB676F0380}" type="sibTrans" cxnId="{54C3ED9F-42FD-4D5E-959A-540FFCA43BF9}">
      <dgm:prSet/>
      <dgm:spPr/>
      <dgm:t>
        <a:bodyPr/>
        <a:lstStyle/>
        <a:p>
          <a:endParaRPr lang="ru-RU"/>
        </a:p>
      </dgm:t>
    </dgm:pt>
    <dgm:pt modelId="{F18DCFB5-588D-4CFB-BBAC-B9769014ED96}" type="pres">
      <dgm:prSet presAssocID="{9CD20764-3D8B-4B49-BA3C-2D6AACDA5006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D39EC0B-92E2-411B-9677-F53DEE638818}" type="pres">
      <dgm:prSet presAssocID="{9CD20764-3D8B-4B49-BA3C-2D6AACDA5006}" presName="matrix" presStyleCnt="0"/>
      <dgm:spPr/>
    </dgm:pt>
    <dgm:pt modelId="{2536308F-05B9-4638-9847-DC2CC143970D}" type="pres">
      <dgm:prSet presAssocID="{9CD20764-3D8B-4B49-BA3C-2D6AACDA5006}" presName="tile1" presStyleLbl="node1" presStyleIdx="0" presStyleCnt="4" custLinFactNeighborX="3995"/>
      <dgm:spPr/>
      <dgm:t>
        <a:bodyPr/>
        <a:lstStyle/>
        <a:p>
          <a:endParaRPr lang="ru-RU"/>
        </a:p>
      </dgm:t>
    </dgm:pt>
    <dgm:pt modelId="{B0BD2871-8233-47C3-B23D-83A36FE1922A}" type="pres">
      <dgm:prSet presAssocID="{9CD20764-3D8B-4B49-BA3C-2D6AACDA5006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8E1BA13-E3D9-4EB2-A4D6-4D5011A592B8}" type="pres">
      <dgm:prSet presAssocID="{9CD20764-3D8B-4B49-BA3C-2D6AACDA5006}" presName="tile2" presStyleLbl="node1" presStyleIdx="1" presStyleCnt="4" custScaleX="95759" custScaleY="49668" custLinFactNeighborX="2121" custLinFactNeighborY="-24101"/>
      <dgm:spPr/>
      <dgm:t>
        <a:bodyPr/>
        <a:lstStyle/>
        <a:p>
          <a:endParaRPr lang="ru-RU"/>
        </a:p>
      </dgm:t>
    </dgm:pt>
    <dgm:pt modelId="{A3CF1B6F-61D1-4EFB-BFE0-8AFAE49957BB}" type="pres">
      <dgm:prSet presAssocID="{9CD20764-3D8B-4B49-BA3C-2D6AACDA5006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0DBEC7-A8A9-4AF5-9DC8-FA5DB78A1D59}" type="pres">
      <dgm:prSet presAssocID="{9CD20764-3D8B-4B49-BA3C-2D6AACDA5006}" presName="tile3" presStyleLbl="node1" presStyleIdx="2" presStyleCnt="4" custLinFactNeighborX="3995"/>
      <dgm:spPr/>
      <dgm:t>
        <a:bodyPr/>
        <a:lstStyle/>
        <a:p>
          <a:endParaRPr lang="ru-RU"/>
        </a:p>
      </dgm:t>
    </dgm:pt>
    <dgm:pt modelId="{CAEF8CC2-022A-4947-BFBF-914C81DB4432}" type="pres">
      <dgm:prSet presAssocID="{9CD20764-3D8B-4B49-BA3C-2D6AACDA5006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99772D1-4122-4B33-B6DF-80322A3E9D5B}" type="pres">
      <dgm:prSet presAssocID="{9CD20764-3D8B-4B49-BA3C-2D6AACDA5006}" presName="tile4" presStyleLbl="node1" presStyleIdx="3" presStyleCnt="4" custLinFactNeighborX="-444" custLinFactNeighborY="-1219"/>
      <dgm:spPr/>
      <dgm:t>
        <a:bodyPr/>
        <a:lstStyle/>
        <a:p>
          <a:endParaRPr lang="ru-RU"/>
        </a:p>
      </dgm:t>
    </dgm:pt>
    <dgm:pt modelId="{877E568E-0762-4B01-A6A4-ACBC93A766FA}" type="pres">
      <dgm:prSet presAssocID="{9CD20764-3D8B-4B49-BA3C-2D6AACDA5006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EED81F-21A9-4D5A-A9CA-7C36390D9946}" type="pres">
      <dgm:prSet presAssocID="{9CD20764-3D8B-4B49-BA3C-2D6AACDA5006}" presName="centerTile" presStyleLbl="fgShp" presStyleIdx="0" presStyleCnt="1" custScaleX="88350" custLinFactNeighborX="-5407" custLinFactNeighborY="24265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BFC4F6CE-67A5-4351-8EC6-B4659943058D}" type="presOf" srcId="{B5390D69-96AF-4AD3-B17B-BE79861A99B4}" destId="{A3CF1B6F-61D1-4EFB-BFE0-8AFAE49957BB}" srcOrd="1" destOrd="0" presId="urn:microsoft.com/office/officeart/2005/8/layout/matrix1"/>
    <dgm:cxn modelId="{D8EFC359-AD94-4C0E-BBB2-68FA8D79DE98}" type="presOf" srcId="{49527E4A-2F73-4BBB-B482-57CA835E7ED8}" destId="{F80DBEC7-A8A9-4AF5-9DC8-FA5DB78A1D59}" srcOrd="0" destOrd="0" presId="urn:microsoft.com/office/officeart/2005/8/layout/matrix1"/>
    <dgm:cxn modelId="{3ADBE0A7-46A1-4779-B6A7-2F0EFD623DC9}" srcId="{2A35F55E-46C8-475E-8DA6-0B7A2A679C9E}" destId="{CE0C1227-F0D7-4A9A-9CAA-B44A58723C20}" srcOrd="3" destOrd="0" parTransId="{36927450-CB56-4561-B6A8-148D6ABF0BDA}" sibTransId="{1EE2FBDF-FF7B-4CC0-9009-98EAB7C94562}"/>
    <dgm:cxn modelId="{D18BD252-79E7-4139-9260-A03834B211F8}" srcId="{9CD20764-3D8B-4B49-BA3C-2D6AACDA5006}" destId="{2A35F55E-46C8-475E-8DA6-0B7A2A679C9E}" srcOrd="0" destOrd="0" parTransId="{A4FCD718-5285-4FE3-AA17-43A1E7085E98}" sibTransId="{CE62FCED-8A9D-42AB-9810-D7415E75E07D}"/>
    <dgm:cxn modelId="{54C3ED9F-42FD-4D5E-959A-540FFCA43BF9}" srcId="{9CD20764-3D8B-4B49-BA3C-2D6AACDA5006}" destId="{05803FAD-9855-4379-B78B-679E6AF5A8EA}" srcOrd="3" destOrd="0" parTransId="{FFD8CC5F-5A96-4F76-A5F4-E57FCB0D7859}" sibTransId="{2D3789B9-703E-4D52-B607-A2BB676F0380}"/>
    <dgm:cxn modelId="{A1983291-8093-4C2A-B672-036AB256B20C}" srcId="{9CD20764-3D8B-4B49-BA3C-2D6AACDA5006}" destId="{B209A422-1EB5-4422-BCA9-7337308E6F92}" srcOrd="2" destOrd="0" parTransId="{74562077-A17A-4AF8-AEAD-C75FAF9B4466}" sibTransId="{83D5F639-DF0D-437E-9A95-89BCD32BB196}"/>
    <dgm:cxn modelId="{C251106E-EEA3-4679-9880-1BA7DB2BD3F5}" type="presOf" srcId="{CF5F8A44-B2FA-4FF6-8912-8226C97DBE98}" destId="{B0BD2871-8233-47C3-B23D-83A36FE1922A}" srcOrd="1" destOrd="0" presId="urn:microsoft.com/office/officeart/2005/8/layout/matrix1"/>
    <dgm:cxn modelId="{B0FCE102-296B-45FC-AB13-CA598F16988E}" type="presOf" srcId="{49527E4A-2F73-4BBB-B482-57CA835E7ED8}" destId="{CAEF8CC2-022A-4947-BFBF-914C81DB4432}" srcOrd="1" destOrd="0" presId="urn:microsoft.com/office/officeart/2005/8/layout/matrix1"/>
    <dgm:cxn modelId="{ED2DE5FC-A909-4F7A-8EF7-7FB5E184A829}" type="presOf" srcId="{2A35F55E-46C8-475E-8DA6-0B7A2A679C9E}" destId="{24EED81F-21A9-4D5A-A9CA-7C36390D9946}" srcOrd="0" destOrd="0" presId="urn:microsoft.com/office/officeart/2005/8/layout/matrix1"/>
    <dgm:cxn modelId="{8CB4AA70-FAB4-4FEE-9E27-20C0A7DD681B}" type="presOf" srcId="{CF5F8A44-B2FA-4FF6-8912-8226C97DBE98}" destId="{2536308F-05B9-4638-9847-DC2CC143970D}" srcOrd="0" destOrd="0" presId="urn:microsoft.com/office/officeart/2005/8/layout/matrix1"/>
    <dgm:cxn modelId="{AEFFE852-E075-4D6A-A5D9-FCBFDD22B182}" type="presOf" srcId="{CE0C1227-F0D7-4A9A-9CAA-B44A58723C20}" destId="{599772D1-4122-4B33-B6DF-80322A3E9D5B}" srcOrd="0" destOrd="0" presId="urn:microsoft.com/office/officeart/2005/8/layout/matrix1"/>
    <dgm:cxn modelId="{593FBA7A-4CBA-4AEC-A88D-9643080EF744}" srcId="{2A35F55E-46C8-475E-8DA6-0B7A2A679C9E}" destId="{49527E4A-2F73-4BBB-B482-57CA835E7ED8}" srcOrd="2" destOrd="0" parTransId="{493D23D1-DBF5-4627-A8DD-FA02ECE772E7}" sibTransId="{74077DD4-A3ED-46A5-BFE9-B7B87677242F}"/>
    <dgm:cxn modelId="{053DABA2-AB83-492D-8BFF-157A2F23F094}" type="presOf" srcId="{B5390D69-96AF-4AD3-B17B-BE79861A99B4}" destId="{18E1BA13-E3D9-4EB2-A4D6-4D5011A592B8}" srcOrd="0" destOrd="0" presId="urn:microsoft.com/office/officeart/2005/8/layout/matrix1"/>
    <dgm:cxn modelId="{F8B7A48E-AF83-4C6C-935E-922F472E498D}" type="presOf" srcId="{CE0C1227-F0D7-4A9A-9CAA-B44A58723C20}" destId="{877E568E-0762-4B01-A6A4-ACBC93A766FA}" srcOrd="1" destOrd="0" presId="urn:microsoft.com/office/officeart/2005/8/layout/matrix1"/>
    <dgm:cxn modelId="{480322E4-617B-4EBE-A70F-B7D9D47CB7A4}" srcId="{9CD20764-3D8B-4B49-BA3C-2D6AACDA5006}" destId="{F1D242DB-D922-4870-900E-4D0D836A3804}" srcOrd="1" destOrd="0" parTransId="{492AE685-5CB1-47C8-9F01-3F64813340FD}" sibTransId="{ACD10F82-C7F5-4784-8606-94A2849EEE65}"/>
    <dgm:cxn modelId="{1EBD42F7-534C-4671-AA23-99520E9C67C1}" srcId="{2A35F55E-46C8-475E-8DA6-0B7A2A679C9E}" destId="{B5390D69-96AF-4AD3-B17B-BE79861A99B4}" srcOrd="1" destOrd="0" parTransId="{477AC538-4931-47C6-A3D0-F7008E1E0B48}" sibTransId="{3BC8988F-D5AE-4F6A-8A7B-303B37BBA4D3}"/>
    <dgm:cxn modelId="{EEDF1184-39DC-41A1-8446-117407E9CA62}" srcId="{2A35F55E-46C8-475E-8DA6-0B7A2A679C9E}" destId="{CF5F8A44-B2FA-4FF6-8912-8226C97DBE98}" srcOrd="0" destOrd="0" parTransId="{E9FBFB7D-76B2-4B99-8219-3676E823549A}" sibTransId="{5357BBC0-0519-412E-A5D4-F043DC4CF4CA}"/>
    <dgm:cxn modelId="{59533E97-32C3-4744-918B-D5C6DCFEAE87}" type="presOf" srcId="{9CD20764-3D8B-4B49-BA3C-2D6AACDA5006}" destId="{F18DCFB5-588D-4CFB-BBAC-B9769014ED96}" srcOrd="0" destOrd="0" presId="urn:microsoft.com/office/officeart/2005/8/layout/matrix1"/>
    <dgm:cxn modelId="{9A149D20-C51E-4231-A35F-EC2BBEBC40B3}" type="presParOf" srcId="{F18DCFB5-588D-4CFB-BBAC-B9769014ED96}" destId="{5D39EC0B-92E2-411B-9677-F53DEE638818}" srcOrd="0" destOrd="0" presId="urn:microsoft.com/office/officeart/2005/8/layout/matrix1"/>
    <dgm:cxn modelId="{723CBD06-4BC4-40ED-9C99-49F8373FB4EE}" type="presParOf" srcId="{5D39EC0B-92E2-411B-9677-F53DEE638818}" destId="{2536308F-05B9-4638-9847-DC2CC143970D}" srcOrd="0" destOrd="0" presId="urn:microsoft.com/office/officeart/2005/8/layout/matrix1"/>
    <dgm:cxn modelId="{0D271FA9-D657-444C-B574-B7099C419937}" type="presParOf" srcId="{5D39EC0B-92E2-411B-9677-F53DEE638818}" destId="{B0BD2871-8233-47C3-B23D-83A36FE1922A}" srcOrd="1" destOrd="0" presId="urn:microsoft.com/office/officeart/2005/8/layout/matrix1"/>
    <dgm:cxn modelId="{932ADF74-BC9F-40EB-9283-A6FFF167F847}" type="presParOf" srcId="{5D39EC0B-92E2-411B-9677-F53DEE638818}" destId="{18E1BA13-E3D9-4EB2-A4D6-4D5011A592B8}" srcOrd="2" destOrd="0" presId="urn:microsoft.com/office/officeart/2005/8/layout/matrix1"/>
    <dgm:cxn modelId="{EA1194AE-0E19-406F-99D4-A132E3A0D67F}" type="presParOf" srcId="{5D39EC0B-92E2-411B-9677-F53DEE638818}" destId="{A3CF1B6F-61D1-4EFB-BFE0-8AFAE49957BB}" srcOrd="3" destOrd="0" presId="urn:microsoft.com/office/officeart/2005/8/layout/matrix1"/>
    <dgm:cxn modelId="{66F68808-71CA-48C8-8C54-F80B1226F459}" type="presParOf" srcId="{5D39EC0B-92E2-411B-9677-F53DEE638818}" destId="{F80DBEC7-A8A9-4AF5-9DC8-FA5DB78A1D59}" srcOrd="4" destOrd="0" presId="urn:microsoft.com/office/officeart/2005/8/layout/matrix1"/>
    <dgm:cxn modelId="{AB4BDC0A-A453-4AA6-A680-B4BC7F1D3B90}" type="presParOf" srcId="{5D39EC0B-92E2-411B-9677-F53DEE638818}" destId="{CAEF8CC2-022A-4947-BFBF-914C81DB4432}" srcOrd="5" destOrd="0" presId="urn:microsoft.com/office/officeart/2005/8/layout/matrix1"/>
    <dgm:cxn modelId="{6D624EB6-4EFC-4ED2-83C3-B9875456836A}" type="presParOf" srcId="{5D39EC0B-92E2-411B-9677-F53DEE638818}" destId="{599772D1-4122-4B33-B6DF-80322A3E9D5B}" srcOrd="6" destOrd="0" presId="urn:microsoft.com/office/officeart/2005/8/layout/matrix1"/>
    <dgm:cxn modelId="{7C9008C3-AD32-448C-8DD3-6CAF562C4DD3}" type="presParOf" srcId="{5D39EC0B-92E2-411B-9677-F53DEE638818}" destId="{877E568E-0762-4B01-A6A4-ACBC93A766FA}" srcOrd="7" destOrd="0" presId="urn:microsoft.com/office/officeart/2005/8/layout/matrix1"/>
    <dgm:cxn modelId="{00A0E520-C99D-4299-9AA6-CE857A65A7F8}" type="presParOf" srcId="{F18DCFB5-588D-4CFB-BBAC-B9769014ED96}" destId="{24EED81F-21A9-4D5A-A9CA-7C36390D9946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5AD6641-CA32-4EAC-823D-CF0730D6E935}">
      <dsp:nvSpPr>
        <dsp:cNvPr id="0" name=""/>
        <dsp:cNvSpPr/>
      </dsp:nvSpPr>
      <dsp:spPr>
        <a:xfrm>
          <a:off x="304771" y="1218328"/>
          <a:ext cx="3615017" cy="3615017"/>
        </a:xfrm>
        <a:prstGeom prst="blockArc">
          <a:avLst>
            <a:gd name="adj1" fmla="val 9000000"/>
            <a:gd name="adj2" fmla="val 16200000"/>
            <a:gd name="adj3" fmla="val 4636"/>
          </a:avLst>
        </a:prstGeom>
        <a:solidFill>
          <a:srgbClr val="BC5916"/>
        </a:solidFill>
        <a:ln w="12700">
          <a:solidFill>
            <a:schemeClr val="accent5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2C78E19A-27A8-4C6B-81C4-349BEFF144F1}">
      <dsp:nvSpPr>
        <dsp:cNvPr id="0" name=""/>
        <dsp:cNvSpPr/>
      </dsp:nvSpPr>
      <dsp:spPr>
        <a:xfrm>
          <a:off x="304771" y="1218328"/>
          <a:ext cx="3615017" cy="3615017"/>
        </a:xfrm>
        <a:prstGeom prst="blockArc">
          <a:avLst>
            <a:gd name="adj1" fmla="val 1800000"/>
            <a:gd name="adj2" fmla="val 9000000"/>
            <a:gd name="adj3" fmla="val 4636"/>
          </a:avLst>
        </a:prstGeom>
        <a:solidFill>
          <a:srgbClr val="BC5916"/>
        </a:solidFill>
        <a:ln w="19050">
          <a:solidFill>
            <a:schemeClr val="accent5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D68D3395-FF38-45BC-A5BE-DE2B307BB49B}">
      <dsp:nvSpPr>
        <dsp:cNvPr id="0" name=""/>
        <dsp:cNvSpPr/>
      </dsp:nvSpPr>
      <dsp:spPr>
        <a:xfrm>
          <a:off x="304771" y="1218328"/>
          <a:ext cx="3615017" cy="3615017"/>
        </a:xfrm>
        <a:prstGeom prst="blockArc">
          <a:avLst>
            <a:gd name="adj1" fmla="val 16200000"/>
            <a:gd name="adj2" fmla="val 1800000"/>
            <a:gd name="adj3" fmla="val 4636"/>
          </a:avLst>
        </a:prstGeom>
        <a:solidFill>
          <a:srgbClr val="ED5338"/>
        </a:solidFill>
        <a:ln>
          <a:solidFill>
            <a:schemeClr val="accent5">
              <a:lumMod val="75000"/>
            </a:schemeClr>
          </a:solidFill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</dsp:sp>
    <dsp:sp modelId="{ADF78771-21BE-427B-A01C-FEA6A0D81102}">
      <dsp:nvSpPr>
        <dsp:cNvPr id="0" name=""/>
        <dsp:cNvSpPr/>
      </dsp:nvSpPr>
      <dsp:spPr>
        <a:xfrm>
          <a:off x="1073091" y="1980389"/>
          <a:ext cx="2078377" cy="2090896"/>
        </a:xfrm>
        <a:prstGeom prst="ellipse">
          <a:avLst/>
        </a:prstGeom>
        <a:solidFill>
          <a:srgbClr val="F2ECDE"/>
        </a:solidFill>
        <a:ln w="19050" cap="flat" cmpd="sng" algn="ctr">
          <a:solidFill>
            <a:srgbClr val="BC591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Поручительство Фонда</a:t>
          </a:r>
        </a:p>
      </dsp:txBody>
      <dsp:txXfrm>
        <a:off x="1377462" y="2286594"/>
        <a:ext cx="1469635" cy="1478486"/>
      </dsp:txXfrm>
    </dsp:sp>
    <dsp:sp modelId="{FC991E2E-213B-4FBE-80BB-ED161F4F7381}">
      <dsp:nvSpPr>
        <dsp:cNvPr id="0" name=""/>
        <dsp:cNvSpPr/>
      </dsp:nvSpPr>
      <dsp:spPr>
        <a:xfrm>
          <a:off x="1530371" y="678317"/>
          <a:ext cx="1163816" cy="1163816"/>
        </a:xfrm>
        <a:prstGeom prst="ellipse">
          <a:avLst/>
        </a:prstGeom>
        <a:solidFill>
          <a:srgbClr val="F2ECDE"/>
        </a:solidFill>
        <a:ln w="19050" cap="flat" cmpd="sng" algn="ctr">
          <a:solidFill>
            <a:srgbClr val="BC591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Субъект МСП</a:t>
          </a:r>
        </a:p>
      </dsp:txBody>
      <dsp:txXfrm>
        <a:off x="1700808" y="848754"/>
        <a:ext cx="822942" cy="822942"/>
      </dsp:txXfrm>
    </dsp:sp>
    <dsp:sp modelId="{7AFBFCA3-DA5F-4423-9705-A20691D0F277}">
      <dsp:nvSpPr>
        <dsp:cNvPr id="0" name=""/>
        <dsp:cNvSpPr/>
      </dsp:nvSpPr>
      <dsp:spPr>
        <a:xfrm>
          <a:off x="3059435" y="3326734"/>
          <a:ext cx="1163816" cy="1163816"/>
        </a:xfrm>
        <a:prstGeom prst="ellipse">
          <a:avLst/>
        </a:prstGeom>
        <a:solidFill>
          <a:srgbClr val="F2ECDE"/>
        </a:solidFill>
        <a:ln w="19050" cap="flat" cmpd="sng" algn="ctr">
          <a:solidFill>
            <a:srgbClr val="BC591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b="1" kern="1200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Фонд</a:t>
          </a:r>
        </a:p>
      </dsp:txBody>
      <dsp:txXfrm>
        <a:off x="3229872" y="3497171"/>
        <a:ext cx="822942" cy="822942"/>
      </dsp:txXfrm>
    </dsp:sp>
    <dsp:sp modelId="{2E891C31-516E-4A48-B2F6-1F4263EE417B}">
      <dsp:nvSpPr>
        <dsp:cNvPr id="0" name=""/>
        <dsp:cNvSpPr/>
      </dsp:nvSpPr>
      <dsp:spPr>
        <a:xfrm>
          <a:off x="1307" y="3326734"/>
          <a:ext cx="1163816" cy="1163816"/>
        </a:xfrm>
        <a:prstGeom prst="ellipse">
          <a:avLst/>
        </a:prstGeom>
        <a:solidFill>
          <a:srgbClr val="F2ECDE"/>
        </a:solidFill>
        <a:ln w="19050" cap="flat" cmpd="sng" algn="ctr">
          <a:solidFill>
            <a:srgbClr val="BC5916"/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>
              <a:solidFill>
                <a:schemeClr val="accent5">
                  <a:lumMod val="25000"/>
                </a:schemeClr>
              </a:solidFill>
              <a:latin typeface="Circe" panose="020B0502020203020203" pitchFamily="34" charset="-52"/>
            </a:rPr>
            <a:t>Финансовая организация</a:t>
          </a:r>
        </a:p>
      </dsp:txBody>
      <dsp:txXfrm>
        <a:off x="171744" y="3497171"/>
        <a:ext cx="822942" cy="82294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19BAE-1FD8-4119-B293-145B29D3047A}">
      <dsp:nvSpPr>
        <dsp:cNvPr id="0" name=""/>
        <dsp:cNvSpPr/>
      </dsp:nvSpPr>
      <dsp:spPr>
        <a:xfrm>
          <a:off x="-7691260" y="-1185830"/>
          <a:ext cx="9110560" cy="9053523"/>
        </a:xfrm>
        <a:prstGeom prst="blockArc">
          <a:avLst>
            <a:gd name="adj1" fmla="val 18900000"/>
            <a:gd name="adj2" fmla="val 2700000"/>
            <a:gd name="adj3" fmla="val 239"/>
          </a:avLst>
        </a:prstGeom>
        <a:blipFill rotWithShape="0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EBA0B-CCD3-45C5-991D-F0981BD73D06}">
      <dsp:nvSpPr>
        <dsp:cNvPr id="0" name=""/>
        <dsp:cNvSpPr/>
      </dsp:nvSpPr>
      <dsp:spPr>
        <a:xfrm>
          <a:off x="168788" y="0"/>
          <a:ext cx="8402337" cy="850798"/>
        </a:xfrm>
        <a:prstGeom prst="rect">
          <a:avLst/>
        </a:prstGeom>
        <a:solidFill>
          <a:srgbClr val="F2ECDE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Клиент является субъектом малого или среднего предпринимательства в соответствии    требованиям ст. 4 Федерального Закона от 24.07.2007 № 209-ФЗ 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168788" y="0"/>
        <a:ext cx="8402337" cy="850798"/>
      </dsp:txXfrm>
    </dsp:sp>
    <dsp:sp modelId="{25F6A150-3264-42F9-BC04-EEA4203B5496}">
      <dsp:nvSpPr>
        <dsp:cNvPr id="0" name=""/>
        <dsp:cNvSpPr/>
      </dsp:nvSpPr>
      <dsp:spPr>
        <a:xfrm>
          <a:off x="-13537" y="49811"/>
          <a:ext cx="704792" cy="715813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C482467-2A7D-4B6B-81D3-529285483C39}">
      <dsp:nvSpPr>
        <dsp:cNvPr id="0" name=""/>
        <dsp:cNvSpPr/>
      </dsp:nvSpPr>
      <dsp:spPr>
        <a:xfrm>
          <a:off x="641225" y="911858"/>
          <a:ext cx="7958317" cy="611460"/>
        </a:xfrm>
        <a:prstGeom prst="rect">
          <a:avLst/>
        </a:prstGeom>
        <a:solidFill>
          <a:srgbClr val="F2ECDE">
            <a:alpha val="83333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30480" rIns="30480" bIns="3048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200" kern="1200" dirty="0" smtClean="0">
              <a:solidFill>
                <a:schemeClr val="tx1"/>
              </a:solidFill>
              <a:latin typeface="Circe" panose="020B0502020203020203" pitchFamily="34" charset="-52"/>
              <a:ea typeface="+mn-ea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Осуществляет деятельность на территории Чукотского автономного округа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641225" y="911858"/>
        <a:ext cx="7958317" cy="611460"/>
      </dsp:txXfrm>
    </dsp:sp>
    <dsp:sp modelId="{5597BC65-C2A3-418F-AAE6-DC4F7F5EF7F2}">
      <dsp:nvSpPr>
        <dsp:cNvPr id="0" name=""/>
        <dsp:cNvSpPr/>
      </dsp:nvSpPr>
      <dsp:spPr>
        <a:xfrm>
          <a:off x="6764574" y="1566737"/>
          <a:ext cx="45721" cy="45721"/>
        </a:xfrm>
        <a:prstGeom prst="actionButtonForwardNex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49EDE94-6F6B-4441-A478-20EBC1226790}">
      <dsp:nvSpPr>
        <dsp:cNvPr id="0" name=""/>
        <dsp:cNvSpPr/>
      </dsp:nvSpPr>
      <dsp:spPr>
        <a:xfrm>
          <a:off x="1138187" y="1587586"/>
          <a:ext cx="7432938" cy="1278007"/>
        </a:xfrm>
        <a:prstGeom prst="rect">
          <a:avLst/>
        </a:prstGeom>
        <a:solidFill>
          <a:srgbClr val="F2ECDE">
            <a:alpha val="76667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40640" rIns="40640" bIns="406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" panose="020B0502020203020203"/>
            </a:rPr>
            <a:t>Не имеет по состоянию на любую дату в течение периода, равного 30 календарным дням, предшествующего дате заключения договора о предоставлении поручительства, просроченной задолженности по налогам, сборам и иным обязательным платежам в бюджеты бюджетной системы Российской Федерации, превышающей 50 тыс. рублей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1138187" y="1587586"/>
        <a:ext cx="7432938" cy="1278007"/>
      </dsp:txXfrm>
    </dsp:sp>
    <dsp:sp modelId="{D4493FDF-78BF-4F37-9423-FE60C39B96F5}">
      <dsp:nvSpPr>
        <dsp:cNvPr id="0" name=""/>
        <dsp:cNvSpPr/>
      </dsp:nvSpPr>
      <dsp:spPr>
        <a:xfrm>
          <a:off x="702141" y="1774782"/>
          <a:ext cx="862388" cy="787576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1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067E06-E92A-4B9D-90C3-FE219DEAD9B6}">
      <dsp:nvSpPr>
        <dsp:cNvPr id="0" name=""/>
        <dsp:cNvSpPr/>
      </dsp:nvSpPr>
      <dsp:spPr>
        <a:xfrm>
          <a:off x="1213549" y="2926636"/>
          <a:ext cx="7357576" cy="953174"/>
        </a:xfrm>
        <a:prstGeom prst="rect">
          <a:avLst/>
        </a:prstGeom>
        <a:solidFill>
          <a:srgbClr val="F2ECDE">
            <a:alpha val="7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40640" rIns="40640" bIns="406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prstClr val="black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К Клиенту не применяются процедуры несостоятельности (банкротства), в том числе наблюдение, финансовое оздоровление, внешнее управление, конкурсное производство, либо санкции в виде аннулирования или приостановления действия лицензии</a:t>
          </a:r>
          <a:endParaRPr lang="ru-RU" sz="1600" kern="1200" dirty="0">
            <a:solidFill>
              <a:prstClr val="black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1213549" y="2926636"/>
        <a:ext cx="7357576" cy="953174"/>
      </dsp:txXfrm>
    </dsp:sp>
    <dsp:sp modelId="{9AF35F0A-C3E7-449C-8E8F-BD43770FE537}">
      <dsp:nvSpPr>
        <dsp:cNvPr id="0" name=""/>
        <dsp:cNvSpPr/>
      </dsp:nvSpPr>
      <dsp:spPr>
        <a:xfrm>
          <a:off x="882656" y="2830104"/>
          <a:ext cx="808144" cy="795678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2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DE98B2A-A405-4726-B12B-4C15E2EEE81F}">
      <dsp:nvSpPr>
        <dsp:cNvPr id="0" name=""/>
        <dsp:cNvSpPr/>
      </dsp:nvSpPr>
      <dsp:spPr>
        <a:xfrm>
          <a:off x="1165723" y="3887708"/>
          <a:ext cx="7405402" cy="611460"/>
        </a:xfrm>
        <a:prstGeom prst="rect">
          <a:avLst/>
        </a:prstGeom>
        <a:solidFill>
          <a:srgbClr val="F2ECDE">
            <a:alpha val="63333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40640" rIns="40640" bIns="40640" numCol="1" spcCol="1270" anchor="t" anchorCtr="0">
          <a:noAutofit/>
        </a:bodyPr>
        <a:lstStyle/>
        <a:p>
          <a:pPr marL="0" lvl="0" indent="0" algn="l" defTabSz="5334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prstClr val="black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Не осуществляет предпринимательской деятельности в сфере игорного бизнеса</a:t>
          </a:r>
          <a:endParaRPr lang="ru-RU" sz="1600" kern="1200" dirty="0">
            <a:solidFill>
              <a:prstClr val="black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1165723" y="3887708"/>
        <a:ext cx="7405402" cy="611460"/>
      </dsp:txXfrm>
    </dsp:sp>
    <dsp:sp modelId="{268696B9-DB7F-4983-8A27-8065AAC716DB}">
      <dsp:nvSpPr>
        <dsp:cNvPr id="0" name=""/>
        <dsp:cNvSpPr/>
      </dsp:nvSpPr>
      <dsp:spPr>
        <a:xfrm>
          <a:off x="801515" y="3778983"/>
          <a:ext cx="774712" cy="703095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26667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2CF0AD-160B-4B92-B1CD-2181F73C8449}">
      <dsp:nvSpPr>
        <dsp:cNvPr id="0" name=""/>
        <dsp:cNvSpPr/>
      </dsp:nvSpPr>
      <dsp:spPr>
        <a:xfrm>
          <a:off x="923556" y="4543909"/>
          <a:ext cx="7647569" cy="824896"/>
        </a:xfrm>
        <a:prstGeom prst="rect">
          <a:avLst/>
        </a:prstGeom>
        <a:solidFill>
          <a:srgbClr val="F2ECDE">
            <a:alpha val="56667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22000" tIns="40640" rIns="40640" bIns="4064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 dirty="0" smtClean="0">
              <a:solidFill>
                <a:schemeClr val="tx1"/>
              </a:solidFill>
              <a:latin typeface="Circe" panose="020B0502020203020203"/>
              <a:ea typeface="+mn-ea"/>
              <a:cs typeface="Times New Roman" panose="02020603050405020304" pitchFamily="18" charset="0"/>
            </a:rPr>
            <a:t>  Не является кредитными организациями, страховыми организациями (за исключением потребительских кооперативов), инвестиционными фондами, негосударственными пенсионными фондами, профессиональными участниками рынка ценных бумаг, ломбардами</a:t>
          </a:r>
          <a:endParaRPr lang="ru-RU" sz="1600" kern="1200" dirty="0">
            <a:solidFill>
              <a:schemeClr val="tx1"/>
            </a:solidFill>
            <a:latin typeface="Circe" panose="020B0502020203020203"/>
            <a:ea typeface="+mn-ea"/>
            <a:cs typeface="Times New Roman" panose="02020603050405020304" pitchFamily="18" charset="0"/>
          </a:endParaRPr>
        </a:p>
      </dsp:txBody>
      <dsp:txXfrm>
        <a:off x="923556" y="4543909"/>
        <a:ext cx="7647569" cy="824896"/>
      </dsp:txXfrm>
    </dsp:sp>
    <dsp:sp modelId="{87B2905E-69A5-4691-8EC8-E45BF1F7725D}">
      <dsp:nvSpPr>
        <dsp:cNvPr id="0" name=""/>
        <dsp:cNvSpPr/>
      </dsp:nvSpPr>
      <dsp:spPr>
        <a:xfrm>
          <a:off x="527766" y="4625244"/>
          <a:ext cx="790824" cy="659138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33333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1877A7C-9B7D-4838-B9E4-403A6627420B}">
      <dsp:nvSpPr>
        <dsp:cNvPr id="0" name=""/>
        <dsp:cNvSpPr/>
      </dsp:nvSpPr>
      <dsp:spPr>
        <a:xfrm>
          <a:off x="385360" y="6106912"/>
          <a:ext cx="8185765" cy="517637"/>
        </a:xfrm>
        <a:prstGeom prst="rect">
          <a:avLst/>
        </a:prstGeom>
        <a:solidFill>
          <a:srgbClr val="F2ECDE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85347" tIns="40640" rIns="40640" bIns="40640" numCol="1" spcCol="1270" anchor="ctr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600" kern="12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  Является резидентом Российской Федерации (в соответствии с законодательством</a:t>
          </a:r>
          <a:r>
            <a:rPr lang="en-US" sz="1600" kern="12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 </a:t>
          </a:r>
          <a:r>
            <a:rPr lang="ru-RU" sz="1600" kern="1200" dirty="0" smtClean="0">
              <a:solidFill>
                <a:schemeClr val="tx1"/>
              </a:solidFill>
              <a:latin typeface="Circe" panose="020B0502020203020203" pitchFamily="34" charset="-52"/>
              <a:cs typeface="Times New Roman" panose="02020603050405020304" pitchFamily="18" charset="0"/>
            </a:rPr>
            <a:t>Российской Федерации о валютном регулировании и валютном контроле)</a:t>
          </a:r>
          <a:endParaRPr lang="ru-RU" sz="1600" kern="1200" dirty="0">
            <a:solidFill>
              <a:schemeClr val="tx1"/>
            </a:solidFill>
            <a:latin typeface="Circe" panose="020B0502020203020203" pitchFamily="34" charset="-52"/>
            <a:cs typeface="Times New Roman" panose="02020603050405020304" pitchFamily="18" charset="0"/>
          </a:endParaRPr>
        </a:p>
      </dsp:txBody>
      <dsp:txXfrm>
        <a:off x="385360" y="6106912"/>
        <a:ext cx="8185765" cy="517637"/>
      </dsp:txXfrm>
    </dsp:sp>
    <dsp:sp modelId="{AF38870E-BCCF-416B-B8C7-7AE155C48450}">
      <dsp:nvSpPr>
        <dsp:cNvPr id="0" name=""/>
        <dsp:cNvSpPr/>
      </dsp:nvSpPr>
      <dsp:spPr>
        <a:xfrm>
          <a:off x="-22120" y="5994115"/>
          <a:ext cx="721958" cy="640718"/>
        </a:xfrm>
        <a:prstGeom prst="flowChartConnector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F19BAE-1FD8-4119-B293-145B29D3047A}">
      <dsp:nvSpPr>
        <dsp:cNvPr id="0" name=""/>
        <dsp:cNvSpPr/>
      </dsp:nvSpPr>
      <dsp:spPr>
        <a:xfrm>
          <a:off x="-7773547" y="-1289716"/>
          <a:ext cx="9313069" cy="9160906"/>
        </a:xfrm>
        <a:prstGeom prst="blockArc">
          <a:avLst>
            <a:gd name="adj1" fmla="val 18900000"/>
            <a:gd name="adj2" fmla="val 2700000"/>
            <a:gd name="adj3" fmla="val 236"/>
          </a:avLst>
        </a:prstGeom>
        <a:noFill/>
        <a:ln w="12700" cap="flat" cmpd="sng" algn="ctr">
          <a:solidFill>
            <a:schemeClr val="accent5">
              <a:tint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29EBA0B-CCD3-45C5-991D-F0981BD73D06}">
      <dsp:nvSpPr>
        <dsp:cNvPr id="0" name=""/>
        <dsp:cNvSpPr/>
      </dsp:nvSpPr>
      <dsp:spPr>
        <a:xfrm>
          <a:off x="530510" y="470143"/>
          <a:ext cx="6861963" cy="716758"/>
        </a:xfrm>
        <a:prstGeom prst="rect">
          <a:avLst/>
        </a:prstGeom>
        <a:solidFill>
          <a:srgbClr val="F2ECDE">
            <a:alpha val="9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Максимальный размер единовременно предоставляемого поручительства по одному договору финансирования составляет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25 000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тыс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. руб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cs typeface="Times New Roman" panose="02020603050405020304" pitchFamily="18" charset="0"/>
            </a:rPr>
            <a:t>., но не более 70% от суммы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sp:txBody>
      <dsp:txXfrm>
        <a:off x="530510" y="470143"/>
        <a:ext cx="6861963" cy="716758"/>
      </dsp:txXfrm>
    </dsp:sp>
    <dsp:sp modelId="{25F6A150-3264-42F9-BC04-EEA4203B5496}">
      <dsp:nvSpPr>
        <dsp:cNvPr id="0" name=""/>
        <dsp:cNvSpPr/>
      </dsp:nvSpPr>
      <dsp:spPr>
        <a:xfrm>
          <a:off x="97015" y="268920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C3418C-C29E-4EEF-956A-963FFD8CD1F3}">
      <dsp:nvSpPr>
        <dsp:cNvPr id="0" name=""/>
        <dsp:cNvSpPr/>
      </dsp:nvSpPr>
      <dsp:spPr>
        <a:xfrm>
          <a:off x="1134572" y="1466408"/>
          <a:ext cx="6272380" cy="716758"/>
        </a:xfrm>
        <a:prstGeom prst="rect">
          <a:avLst/>
        </a:prstGeom>
        <a:solidFill>
          <a:srgbClr val="F2ECDE">
            <a:alpha val="82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Максимальный размер поручительств предоставленных одному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Клиенту не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может превышать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45 4</a:t>
          </a:r>
          <a:r>
            <a:rPr lang="en-US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00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тыс. руб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.</a:t>
          </a:r>
        </a:p>
      </dsp:txBody>
      <dsp:txXfrm>
        <a:off x="1134572" y="1466408"/>
        <a:ext cx="6272380" cy="716758"/>
      </dsp:txXfrm>
    </dsp:sp>
    <dsp:sp modelId="{1DA5BFEE-43CD-4074-80A9-D363FD2FBF41}">
      <dsp:nvSpPr>
        <dsp:cNvPr id="0" name=""/>
        <dsp:cNvSpPr/>
      </dsp:nvSpPr>
      <dsp:spPr>
        <a:xfrm>
          <a:off x="686598" y="1376812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8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EA0C77A-7C59-44CF-9298-A4B71879EA04}">
      <dsp:nvSpPr>
        <dsp:cNvPr id="0" name=""/>
        <dsp:cNvSpPr/>
      </dsp:nvSpPr>
      <dsp:spPr>
        <a:xfrm>
          <a:off x="1404173" y="2508518"/>
          <a:ext cx="6002779" cy="716758"/>
        </a:xfrm>
        <a:prstGeom prst="rect">
          <a:avLst/>
        </a:prstGeom>
        <a:solidFill>
          <a:srgbClr val="F2ECDE">
            <a:alpha val="74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Рассмотрение заявки от Финансовой организации на предоставление поручительства и принятие решения по заявке происходит в срок не более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5 </a:t>
          </a: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рабочих дней</a:t>
          </a:r>
        </a:p>
      </dsp:txBody>
      <dsp:txXfrm>
        <a:off x="1404173" y="2508518"/>
        <a:ext cx="6002779" cy="716758"/>
      </dsp:txXfrm>
    </dsp:sp>
    <dsp:sp modelId="{B1F24E53-27F0-475A-ACD5-3777FB5745C5}">
      <dsp:nvSpPr>
        <dsp:cNvPr id="0" name=""/>
        <dsp:cNvSpPr/>
      </dsp:nvSpPr>
      <dsp:spPr>
        <a:xfrm>
          <a:off x="956199" y="2451813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16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B33263B-B381-4805-BC1C-3B4C0A3FD77D}">
      <dsp:nvSpPr>
        <dsp:cNvPr id="0" name=""/>
        <dsp:cNvSpPr/>
      </dsp:nvSpPr>
      <dsp:spPr>
        <a:xfrm>
          <a:off x="1382803" y="3580602"/>
          <a:ext cx="6002779" cy="716758"/>
        </a:xfrm>
        <a:prstGeom prst="rect">
          <a:avLst/>
        </a:prstGeom>
        <a:solidFill>
          <a:srgbClr val="F2ECDE">
            <a:alpha val="66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Срок предоставления поручительства равен или превышает срок финансирования</a:t>
          </a:r>
        </a:p>
      </dsp:txBody>
      <dsp:txXfrm>
        <a:off x="1382803" y="3580602"/>
        <a:ext cx="6002779" cy="716758"/>
      </dsp:txXfrm>
    </dsp:sp>
    <dsp:sp modelId="{19885C4B-6E5E-40D8-A045-AD4C96EB6B58}">
      <dsp:nvSpPr>
        <dsp:cNvPr id="0" name=""/>
        <dsp:cNvSpPr/>
      </dsp:nvSpPr>
      <dsp:spPr>
        <a:xfrm>
          <a:off x="956199" y="3493243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24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05EBE97-3754-4D2E-B798-D8909332D191}">
      <dsp:nvSpPr>
        <dsp:cNvPr id="0" name=""/>
        <dsp:cNvSpPr/>
      </dsp:nvSpPr>
      <dsp:spPr>
        <a:xfrm>
          <a:off x="1193720" y="4706178"/>
          <a:ext cx="6272380" cy="716758"/>
        </a:xfrm>
        <a:prstGeom prst="rect">
          <a:avLst/>
        </a:prstGeom>
        <a:solidFill>
          <a:srgbClr val="F2ECDE">
            <a:alpha val="58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Комиссионное вознаграждение Фонда составляет 0,5% годовых от суммы предоставленного 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поручительства. Для льготных категорий 0,25% годовых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sp:txBody>
      <dsp:txXfrm>
        <a:off x="1193720" y="4706178"/>
        <a:ext cx="6272380" cy="716758"/>
      </dsp:txXfrm>
    </dsp:sp>
    <dsp:sp modelId="{34161CB2-FD4C-4289-A4B0-CA4C461177BE}">
      <dsp:nvSpPr>
        <dsp:cNvPr id="0" name=""/>
        <dsp:cNvSpPr/>
      </dsp:nvSpPr>
      <dsp:spPr>
        <a:xfrm>
          <a:off x="686598" y="4568245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32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B37B214-E85D-4FBA-8421-3864643AEDBE}">
      <dsp:nvSpPr>
        <dsp:cNvPr id="0" name=""/>
        <dsp:cNvSpPr/>
      </dsp:nvSpPr>
      <dsp:spPr>
        <a:xfrm>
          <a:off x="544989" y="5732841"/>
          <a:ext cx="6861963" cy="716758"/>
        </a:xfrm>
        <a:prstGeom prst="rect">
          <a:avLst/>
        </a:prstGeom>
        <a:solidFill>
          <a:srgbClr val="F2ECDE">
            <a:alpha val="50000"/>
          </a:srgb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68927" tIns="40640" rIns="40640" bIns="40640" numCol="1" spcCol="1270" anchor="ctr" anchorCtr="0">
          <a:noAutofit/>
        </a:bodyPr>
        <a:lstStyle/>
        <a:p>
          <a:pPr marL="0" lvl="0" indent="0" algn="just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Wingdings" panose="05000000000000000000" pitchFamily="2" charset="2"/>
            <a:buNone/>
          </a:pPr>
          <a:r>
            <a:rPr lang="ru-RU" sz="1600" b="0" i="0" kern="1200" dirty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Если поручительства Фонда недостаточно, Клиент может оформить на недостающую сумму поручительство (согарантию) АО «Корпорации «МСП</a:t>
          </a:r>
          <a:r>
            <a:rPr lang="ru-RU" sz="1600" b="0" i="0" kern="1200" dirty="0" smtClean="0">
              <a:solidFill>
                <a:schemeClr val="tx1"/>
              </a:solidFill>
              <a:latin typeface="Circe Extra Bold"/>
              <a:ea typeface="+mn-ea"/>
              <a:cs typeface="Times New Roman" panose="02020603050405020304" pitchFamily="18" charset="0"/>
            </a:rPr>
            <a:t>»</a:t>
          </a:r>
          <a:endParaRPr lang="ru-RU" sz="1600" b="0" i="0" kern="1200" dirty="0">
            <a:solidFill>
              <a:schemeClr val="tx1"/>
            </a:solidFill>
            <a:latin typeface="Circe Extra Bold"/>
            <a:ea typeface="+mn-ea"/>
            <a:cs typeface="Times New Roman" panose="02020603050405020304" pitchFamily="18" charset="0"/>
          </a:endParaRPr>
        </a:p>
      </dsp:txBody>
      <dsp:txXfrm>
        <a:off x="544989" y="5732841"/>
        <a:ext cx="6861963" cy="716758"/>
      </dsp:txXfrm>
    </dsp:sp>
    <dsp:sp modelId="{D56681F3-6D9B-4F4E-984E-A63293748C38}">
      <dsp:nvSpPr>
        <dsp:cNvPr id="0" name=""/>
        <dsp:cNvSpPr/>
      </dsp:nvSpPr>
      <dsp:spPr>
        <a:xfrm>
          <a:off x="95662" y="5723568"/>
          <a:ext cx="895947" cy="895947"/>
        </a:xfrm>
        <a:prstGeom prst="ellipse">
          <a:avLst/>
        </a:prstGeom>
        <a:solidFill>
          <a:srgbClr val="ED5338"/>
        </a:solidFill>
        <a:ln w="12700" cap="flat" cmpd="sng" algn="ctr">
          <a:solidFill>
            <a:schemeClr val="accent5">
              <a:alpha val="90000"/>
              <a:hueOff val="0"/>
              <a:satOff val="0"/>
              <a:lumOff val="0"/>
              <a:alphaOff val="-4000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36308F-05B9-4638-9847-DC2CC143970D}">
      <dsp:nvSpPr>
        <dsp:cNvPr id="0" name=""/>
        <dsp:cNvSpPr/>
      </dsp:nvSpPr>
      <dsp:spPr>
        <a:xfrm rot="16200000">
          <a:off x="982990" y="-818356"/>
          <a:ext cx="2484276" cy="4120989"/>
        </a:xfrm>
        <a:prstGeom prst="round1Rect">
          <a:avLst/>
        </a:prstGeom>
        <a:solidFill>
          <a:srgbClr val="ED5338"/>
        </a:solidFill>
        <a:ln w="38100" cap="flat" cmpd="sng" algn="ctr">
          <a:solidFill>
            <a:srgbClr val="F7F2E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Посетите наш офис: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Чукотский АО, г. Анадырь</a:t>
          </a: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,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ул. </a:t>
          </a: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Тевлянто</a:t>
          </a: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, д. </a:t>
          </a: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1</a:t>
          </a:r>
          <a:endParaRPr lang="ru-RU" sz="1800" b="1" kern="1200" dirty="0">
            <a:solidFill>
              <a:srgbClr val="562212"/>
            </a:solidFill>
            <a:latin typeface="Circe" panose="020B0502020203020203" pitchFamily="34" charset="-52"/>
          </a:endParaRPr>
        </a:p>
      </dsp:txBody>
      <dsp:txXfrm rot="5400000">
        <a:off x="164633" y="0"/>
        <a:ext cx="4120989" cy="1863207"/>
      </dsp:txXfrm>
    </dsp:sp>
    <dsp:sp modelId="{18E1BA13-E3D9-4EB2-A4D6-4D5011A592B8}">
      <dsp:nvSpPr>
        <dsp:cNvPr id="0" name=""/>
        <dsp:cNvSpPr/>
      </dsp:nvSpPr>
      <dsp:spPr>
        <a:xfrm>
          <a:off x="4295760" y="26457"/>
          <a:ext cx="3946218" cy="1233890"/>
        </a:xfrm>
        <a:prstGeom prst="round1Rect">
          <a:avLst/>
        </a:prstGeom>
        <a:solidFill>
          <a:srgbClr val="ED5338"/>
        </a:solidFill>
        <a:ln w="38100" cap="flat" cmpd="sng" algn="ctr">
          <a:solidFill>
            <a:srgbClr val="F7F2E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b="1" kern="1200" dirty="0" smtClean="0">
            <a:solidFill>
              <a:srgbClr val="562212"/>
            </a:solidFill>
            <a:latin typeface="Circe" panose="020B0502020203020203" pitchFamily="34" charset="-52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Позвоните по телефону:</a:t>
          </a:r>
          <a:r>
            <a:rPr lang="en-US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en-US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8-800-2010-800</a:t>
          </a: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(42722) 6-31-09 вн.2135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endParaRPr lang="ru-RU" sz="1800" b="1" kern="1200" dirty="0">
            <a:solidFill>
              <a:srgbClr val="562212"/>
            </a:solidFill>
            <a:latin typeface="Circe" panose="020B0502020203020203" pitchFamily="34" charset="-52"/>
          </a:endParaRPr>
        </a:p>
      </dsp:txBody>
      <dsp:txXfrm>
        <a:off x="4295760" y="26457"/>
        <a:ext cx="3946218" cy="925417"/>
      </dsp:txXfrm>
    </dsp:sp>
    <dsp:sp modelId="{F80DBEC7-A8A9-4AF5-9DC8-FA5DB78A1D59}">
      <dsp:nvSpPr>
        <dsp:cNvPr id="0" name=""/>
        <dsp:cNvSpPr/>
      </dsp:nvSpPr>
      <dsp:spPr>
        <a:xfrm rot="10800000">
          <a:off x="164633" y="2484276"/>
          <a:ext cx="4120989" cy="2484276"/>
        </a:xfrm>
        <a:prstGeom prst="round1Rect">
          <a:avLst/>
        </a:prstGeom>
        <a:solidFill>
          <a:srgbClr val="ED5338"/>
        </a:solidFill>
        <a:ln w="38100" cap="flat" cmpd="sng" algn="ctr">
          <a:solidFill>
            <a:srgbClr val="F7F2E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Напишите обращение на электронную почту Фонда </a:t>
          </a: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mail@fond87.</a:t>
          </a:r>
          <a:r>
            <a:rPr lang="en-US" sz="1800" b="1" kern="1200" dirty="0" err="1">
              <a:solidFill>
                <a:srgbClr val="562212"/>
              </a:solidFill>
              <a:latin typeface="Circe" panose="020B0502020203020203" pitchFamily="34" charset="-52"/>
            </a:rPr>
            <a:t>ru</a:t>
          </a:r>
          <a:endParaRPr lang="ru-RU" sz="1800" b="1" kern="1200" dirty="0">
            <a:solidFill>
              <a:srgbClr val="562212"/>
            </a:solidFill>
            <a:latin typeface="Circe" panose="020B0502020203020203" pitchFamily="34" charset="-52"/>
          </a:endParaRPr>
        </a:p>
      </dsp:txBody>
      <dsp:txXfrm rot="10800000">
        <a:off x="164633" y="3105344"/>
        <a:ext cx="4120989" cy="1863207"/>
      </dsp:txXfrm>
    </dsp:sp>
    <dsp:sp modelId="{599772D1-4122-4B33-B6DF-80322A3E9D5B}">
      <dsp:nvSpPr>
        <dsp:cNvPr id="0" name=""/>
        <dsp:cNvSpPr/>
      </dsp:nvSpPr>
      <dsp:spPr>
        <a:xfrm rot="5400000">
          <a:off x="4921049" y="1635635"/>
          <a:ext cx="2484276" cy="4120989"/>
        </a:xfrm>
        <a:prstGeom prst="round1Rect">
          <a:avLst/>
        </a:prstGeom>
        <a:solidFill>
          <a:srgbClr val="ED5338"/>
        </a:solidFill>
        <a:ln w="38100" cap="flat" cmpd="sng" algn="ctr">
          <a:solidFill>
            <a:srgbClr val="F7F2E5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8016" tIns="128016" rIns="128016" bIns="128016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Напишите обращение на сайте Фонда </a:t>
          </a:r>
          <a:r>
            <a:rPr lang="en-US" sz="1800" b="1" kern="1200" dirty="0" smtClean="0">
              <a:solidFill>
                <a:srgbClr val="562212"/>
              </a:solidFill>
              <a:latin typeface="Circe" panose="020B0502020203020203" pitchFamily="34" charset="-52"/>
              <a:hlinkClick xmlns:r="http://schemas.openxmlformats.org/officeDocument/2006/relationships" r:id="rId1">
                <a:extLst>
                  <a:ext uri="{A12FA001-AC4F-418D-AE19-62706E023703}">
                    <ahyp:hlinkClr xmlns:ahyp="http://schemas.microsoft.com/office/drawing/2018/hyperlinkcolor" xmlns="" val="tx"/>
                  </a:ext>
                </a:extLst>
              </a:hlinkClick>
            </a:rPr>
            <a:t>www.fond87.ru</a:t>
          </a:r>
          <a:r>
            <a:rPr lang="en-US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 </a:t>
          </a:r>
          <a:endParaRPr lang="ru-RU" sz="1800" b="1" kern="1200" dirty="0" smtClean="0">
            <a:solidFill>
              <a:srgbClr val="562212"/>
            </a:solidFill>
            <a:latin typeface="Circe" panose="020B0502020203020203" pitchFamily="34" charset="-52"/>
          </a:endParaRPr>
        </a:p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  <a:buFont typeface="Wingdings" panose="05000000000000000000" pitchFamily="2" charset="2"/>
            <a:buNone/>
          </a:pPr>
          <a:r>
            <a:rPr lang="ru-RU" sz="1800" b="1" kern="1200" dirty="0" smtClean="0">
              <a:solidFill>
                <a:srgbClr val="562212"/>
              </a:solidFill>
              <a:latin typeface="Circe" panose="020B0502020203020203" pitchFamily="34" charset="-52"/>
            </a:rPr>
            <a:t>«Напишите нам»</a:t>
          </a:r>
          <a:endParaRPr lang="ru-RU" sz="1800" b="1" kern="1200" dirty="0">
            <a:solidFill>
              <a:srgbClr val="562212"/>
            </a:solidFill>
            <a:latin typeface="Circe" panose="020B0502020203020203" pitchFamily="34" charset="-52"/>
          </a:endParaRPr>
        </a:p>
      </dsp:txBody>
      <dsp:txXfrm rot="-5400000">
        <a:off x="4102692" y="3075061"/>
        <a:ext cx="4120989" cy="1863207"/>
      </dsp:txXfrm>
    </dsp:sp>
    <dsp:sp modelId="{24EED81F-21A9-4D5A-A9CA-7C36390D9946}">
      <dsp:nvSpPr>
        <dsp:cNvPr id="0" name=""/>
        <dsp:cNvSpPr/>
      </dsp:nvSpPr>
      <dsp:spPr>
        <a:xfrm>
          <a:off x="2895028" y="2164611"/>
          <a:ext cx="2184536" cy="1242138"/>
        </a:xfrm>
        <a:prstGeom prst="roundRect">
          <a:avLst/>
        </a:prstGeom>
        <a:solidFill>
          <a:srgbClr val="F7F2E5"/>
        </a:solidFill>
        <a:ln w="12700" cap="flat" cmpd="sng" algn="ctr">
          <a:solidFill>
            <a:srgbClr val="ED5338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1800" b="1" kern="1200" dirty="0">
              <a:solidFill>
                <a:srgbClr val="562212"/>
              </a:solidFill>
              <a:latin typeface="Circe" panose="020B0502020203020203" pitchFamily="34" charset="-52"/>
            </a:rPr>
            <a:t>Каналы обращений</a:t>
          </a:r>
        </a:p>
      </dsp:txBody>
      <dsp:txXfrm>
        <a:off x="2955664" y="2225247"/>
        <a:ext cx="2063264" cy="11208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326337-D0CD-48D6-A0E1-AD5861E1B0BF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2FB82C-153F-4E5B-9C4D-5017BDDBB9A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82132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baseline="0" dirty="0"/>
          </a:p>
        </p:txBody>
      </p:sp>
    </p:spTree>
    <p:extLst>
      <p:ext uri="{BB962C8B-B14F-4D97-AF65-F5344CB8AC3E}">
        <p14:creationId xmlns:p14="http://schemas.microsoft.com/office/powerpoint/2010/main" val="6079332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030288" y="1241425"/>
            <a:ext cx="4737100" cy="3349625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191452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9" name="Рисунок 8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11" name="Прямоугольник 10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980693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1211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0561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95691" y="349217"/>
            <a:ext cx="1278856" cy="368413"/>
          </a:xfrm>
          <a:prstGeom prst="rect">
            <a:avLst/>
          </a:prstGeom>
        </p:spPr>
      </p:pic>
      <p:sp>
        <p:nvSpPr>
          <p:cNvPr id="8" name="Прямоугольник 7"/>
          <p:cNvSpPr/>
          <p:nvPr userDrawn="1"/>
        </p:nvSpPr>
        <p:spPr>
          <a:xfrm>
            <a:off x="837097" y="358775"/>
            <a:ext cx="553490" cy="118333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579"/>
          </a:p>
        </p:txBody>
      </p:sp>
    </p:spTree>
    <p:extLst>
      <p:ext uri="{BB962C8B-B14F-4D97-AF65-F5344CB8AC3E}">
        <p14:creationId xmlns:p14="http://schemas.microsoft.com/office/powerpoint/2010/main" val="32793871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0453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5518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59383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21593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8799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792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/>
          <a:lstStyle/>
          <a:p>
            <a:fld id="{5059C1AD-E551-4CEB-BCD3-CC54D33833DC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84629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вал 7"/>
          <p:cNvSpPr/>
          <p:nvPr userDrawn="1"/>
        </p:nvSpPr>
        <p:spPr>
          <a:xfrm>
            <a:off x="10111425" y="7070327"/>
            <a:ext cx="418910" cy="418910"/>
          </a:xfrm>
          <a:prstGeom prst="ellipse">
            <a:avLst/>
          </a:prstGeom>
          <a:solidFill>
            <a:srgbClr val="F7F2E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C0729D-6DE3-4785-BDC3-95AD7889F248}" type="datetimeFigureOut">
              <a:rPr lang="ru-RU" smtClean="0"/>
              <a:pPr/>
              <a:t>07.02.2025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TextBox 6"/>
          <p:cNvSpPr txBox="1"/>
          <p:nvPr userDrawn="1"/>
        </p:nvSpPr>
        <p:spPr>
          <a:xfrm>
            <a:off x="10089705" y="7127888"/>
            <a:ext cx="462349" cy="2812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B4796126-9FE8-47CA-8F39-CFE5822E4F2F}" type="slidenum">
              <a:rPr lang="ru-RU" sz="1228" smtClean="0">
                <a:solidFill>
                  <a:srgbClr val="562212"/>
                </a:solidFill>
              </a:rPr>
              <a:pPr algn="ctr"/>
              <a:t>‹#›</a:t>
            </a:fld>
            <a:endParaRPr lang="ru-RU" sz="1228" dirty="0">
              <a:solidFill>
                <a:srgbClr val="5622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4233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image" Target="../media/image2.emf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11.jpeg"/><Relationship Id="rId7" Type="http://schemas.openxmlformats.org/officeDocument/2006/relationships/image" Target="../media/image14.png"/><Relationship Id="rId12" Type="http://schemas.openxmlformats.org/officeDocument/2006/relationships/hyperlink" Target="http://www.sberleasing.ru/" TargetMode="Externa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16.png"/><Relationship Id="rId5" Type="http://schemas.openxmlformats.org/officeDocument/2006/relationships/image" Target="../media/image12.png"/><Relationship Id="rId10" Type="http://schemas.openxmlformats.org/officeDocument/2006/relationships/image" Target="../media/image6.png"/><Relationship Id="rId4" Type="http://schemas.openxmlformats.org/officeDocument/2006/relationships/image" Target="../media/image17.png"/><Relationship Id="rId9" Type="http://schemas.openxmlformats.org/officeDocument/2006/relationships/image" Target="../media/image1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8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10.png"/><Relationship Id="rId7" Type="http://schemas.openxmlformats.org/officeDocument/2006/relationships/image" Target="../media/image13.png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jpeg"/><Relationship Id="rId10" Type="http://schemas.openxmlformats.org/officeDocument/2006/relationships/image" Target="../media/image16.png"/><Relationship Id="rId4" Type="http://schemas.openxmlformats.org/officeDocument/2006/relationships/image" Target="../media/image6.png"/><Relationship Id="rId9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Арка 22"/>
          <p:cNvSpPr/>
          <p:nvPr/>
        </p:nvSpPr>
        <p:spPr>
          <a:xfrm rot="18477485">
            <a:off x="-2237439" y="6093419"/>
            <a:ext cx="5033039" cy="396475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4" name="Рисунок 23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5114925" y="16135"/>
            <a:ext cx="5602371" cy="5260715"/>
          </a:xfrm>
          <a:prstGeom prst="rect">
            <a:avLst/>
          </a:prstGeom>
        </p:spPr>
      </p:pic>
      <p:sp>
        <p:nvSpPr>
          <p:cNvPr id="21" name="Арка 20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701675" y="314036"/>
            <a:ext cx="813089" cy="21854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058725" y="418499"/>
            <a:ext cx="3528209" cy="663571"/>
            <a:chOff x="958645" y="338545"/>
            <a:chExt cx="4988478" cy="938213"/>
          </a:xfrm>
        </p:grpSpPr>
        <p:pic>
          <p:nvPicPr>
            <p:cNvPr id="4" name="Рисунок 3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58645" y="338545"/>
              <a:ext cx="857250" cy="938213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2029171" y="499838"/>
              <a:ext cx="3917952" cy="6799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052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Arial" panose="020B0604020202020204" pitchFamily="34" charset="0"/>
                  <a:ea typeface="Roboto Medium" panose="02000000000000000000" pitchFamily="2" charset="0"/>
                  <a:cs typeface="Arial" panose="020B0604020202020204" pitchFamily="34" charset="0"/>
                </a:rPr>
                <a:t>МИНИСТЕРСТВО ЭКОНОМИЧЕСКОГО РАЗВИТИЯ РОССИЙСКОЙ ФЕДЕРАЦИИ</a:t>
              </a:r>
            </a:p>
          </p:txBody>
        </p:sp>
      </p:grpSp>
      <p:sp>
        <p:nvSpPr>
          <p:cNvPr id="7" name="Прямоугольник 6"/>
          <p:cNvSpPr/>
          <p:nvPr/>
        </p:nvSpPr>
        <p:spPr>
          <a:xfrm>
            <a:off x="10012101" y="7084291"/>
            <a:ext cx="566252" cy="3797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060837" y="4108370"/>
            <a:ext cx="7191657" cy="1527839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Группа 2"/>
          <p:cNvGrpSpPr/>
          <p:nvPr/>
        </p:nvGrpSpPr>
        <p:grpSpPr>
          <a:xfrm>
            <a:off x="920709" y="2084142"/>
            <a:ext cx="9091392" cy="2582371"/>
            <a:chOff x="920709" y="2234968"/>
            <a:chExt cx="8532371" cy="2423584"/>
          </a:xfrm>
        </p:grpSpPr>
        <p:pic>
          <p:nvPicPr>
            <p:cNvPr id="16" name="Рисунок 15"/>
            <p:cNvPicPr>
              <a:picLocks noChangeAspect="1"/>
            </p:cNvPicPr>
            <p:nvPr/>
          </p:nvPicPr>
          <p:blipFill rotWithShape="1">
            <a:blip r:embed="rId5"/>
            <a:srcRect l="82864"/>
            <a:stretch/>
          </p:blipFill>
          <p:spPr>
            <a:xfrm>
              <a:off x="8011434" y="2234968"/>
              <a:ext cx="1441646" cy="2423584"/>
            </a:xfrm>
            <a:prstGeom prst="rect">
              <a:avLst/>
            </a:prstGeom>
          </p:spPr>
        </p:pic>
        <p:pic>
          <p:nvPicPr>
            <p:cNvPr id="8" name="Рисунок 7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20709" y="2629589"/>
              <a:ext cx="6976492" cy="1295192"/>
            </a:xfrm>
            <a:prstGeom prst="rect">
              <a:avLst/>
            </a:prstGeom>
          </p:spPr>
        </p:pic>
      </p:grpSp>
      <p:sp>
        <p:nvSpPr>
          <p:cNvPr id="9" name="Прямоугольник 8"/>
          <p:cNvSpPr/>
          <p:nvPr/>
        </p:nvSpPr>
        <p:spPr>
          <a:xfrm>
            <a:off x="1338687" y="4136169"/>
            <a:ext cx="718245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000" b="1" dirty="0">
                <a:solidFill>
                  <a:srgbClr val="562212"/>
                </a:solidFill>
                <a:latin typeface="Circe" panose="020B0502020203020203" pitchFamily="34" charset="-52"/>
                <a:cs typeface="Times New Roman" panose="02020603050405020304" pitchFamily="18" charset="0"/>
              </a:rPr>
              <a:t>Региональная гарантийная организация</a:t>
            </a:r>
            <a:endParaRPr kumimoji="0" lang="ru-RU" sz="3600" b="0" i="0" u="none" strike="noStrike" kern="1200" cap="none" normalizeH="0" noProof="0" dirty="0">
              <a:ln>
                <a:noFill/>
              </a:ln>
              <a:solidFill>
                <a:srgbClr val="562212"/>
              </a:solidFill>
              <a:effectLst/>
              <a:uLnTx/>
              <a:uFillTx/>
              <a:latin typeface="Circe" panose="020B0502020203020203" pitchFamily="34" charset="-52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8932403" y="256939"/>
            <a:ext cx="1534076" cy="525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675" y="1186533"/>
            <a:ext cx="3263900" cy="746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4"/>
          <p:cNvPicPr>
            <a:picLocks noChangeAspect="1"/>
          </p:cNvPicPr>
          <p:nvPr/>
        </p:nvPicPr>
        <p:blipFill>
          <a:blip r:embed="rId8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403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Рисунок 18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5097741" y="-1"/>
            <a:ext cx="5601992" cy="5260359"/>
          </a:xfrm>
          <a:prstGeom prst="rect">
            <a:avLst/>
          </a:prstGeom>
        </p:spPr>
      </p:pic>
      <p:sp>
        <p:nvSpPr>
          <p:cNvPr id="6" name="Прямоугольник 4"/>
          <p:cNvSpPr>
            <a:spLocks noChangeArrowheads="1"/>
          </p:cNvSpPr>
          <p:nvPr/>
        </p:nvSpPr>
        <p:spPr bwMode="auto">
          <a:xfrm>
            <a:off x="1127809" y="105487"/>
            <a:ext cx="7990404" cy="1138773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3600" b="1" dirty="0">
                <a:solidFill>
                  <a:srgbClr val="562212"/>
                </a:solidFill>
                <a:latin typeface="Circe Extra Bold" panose="020B0802020203020203" pitchFamily="34" charset="-52"/>
                <a:cs typeface="Calibri" panose="020F0502020204030204" pitchFamily="34" charset="0"/>
              </a:rPr>
              <a:t>Финансовые</a:t>
            </a:r>
            <a:r>
              <a:rPr lang="ru-RU" alt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Calibri" panose="020F0502020204030204" pitchFamily="34" charset="0"/>
              </a:rPr>
              <a:t> организации - партнеры Фонда</a:t>
            </a:r>
          </a:p>
        </p:txBody>
      </p:sp>
      <p:sp>
        <p:nvSpPr>
          <p:cNvPr id="7" name="Прямоугольник 1"/>
          <p:cNvSpPr>
            <a:spLocks noChangeArrowheads="1"/>
          </p:cNvSpPr>
          <p:nvPr/>
        </p:nvSpPr>
        <p:spPr bwMode="auto">
          <a:xfrm>
            <a:off x="4185254" y="1132071"/>
            <a:ext cx="6415405" cy="523220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ru-RU" altLang="ru-RU" sz="1400" b="1" dirty="0" smtClean="0">
                <a:latin typeface="Circe" panose="020B0502020203020203"/>
                <a:cs typeface="Calibri" panose="020F0502020204030204" pitchFamily="34" charset="0"/>
              </a:rPr>
              <a:t>ПАО </a:t>
            </a:r>
            <a:r>
              <a:rPr lang="ru-RU" altLang="ru-RU" sz="1400" b="1" dirty="0">
                <a:latin typeface="Circe" panose="020B0502020203020203"/>
                <a:cs typeface="Calibri" panose="020F0502020204030204" pitchFamily="34" charset="0"/>
              </a:rPr>
              <a:t>Сбербанк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Чукотское головное отделение (на правах отдела) Дальневосточного банка ПАО Сбербанк, 689000, Чукотский АО, г. Анадырь, ул. </a:t>
            </a:r>
            <a:r>
              <a:rPr lang="ru-RU" altLang="ru-RU" sz="1400" dirty="0" err="1">
                <a:latin typeface="Circe" panose="020B0502020203020203"/>
                <a:cs typeface="Calibri" panose="020F0502020204030204" pitchFamily="34" charset="0"/>
              </a:rPr>
              <a:t>Отке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, д. 17,</a:t>
            </a:r>
          </a:p>
          <a:p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Т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ел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. 8 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800-707-0070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b="1" dirty="0">
                <a:latin typeface="Circe" panose="020B0502020203020203"/>
                <a:cs typeface="Calibri" panose="020F0502020204030204" pitchFamily="34" charset="0"/>
              </a:rPr>
              <a:t>Акционерное общество «Российский Сельскохозяйственный </a:t>
            </a:r>
            <a:r>
              <a:rPr lang="ru-RU" altLang="ru-RU" sz="1400" b="1" dirty="0" smtClean="0">
                <a:latin typeface="Circe" panose="020B0502020203020203"/>
                <a:cs typeface="Calibri" panose="020F0502020204030204" pitchFamily="34" charset="0"/>
              </a:rPr>
              <a:t>банк»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Хабаровский региональный филиал Чукотский центр развития бизнеса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Дополнительный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офис №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3349/75/10, 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689000, Чукотский АО, г. Анадырь, ул. Ленина, д.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47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Тел: +7(42722)2-03-82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endParaRPr lang="ru-RU" altLang="ru-RU" sz="1400" b="1" dirty="0" smtClean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b="1" dirty="0" smtClean="0">
                <a:latin typeface="Circe" panose="020B0502020203020203"/>
                <a:cs typeface="Calibri" panose="020F0502020204030204" pitchFamily="34" charset="0"/>
              </a:rPr>
              <a:t>«</a:t>
            </a:r>
            <a:r>
              <a:rPr lang="ru-RU" altLang="ru-RU" sz="1400" b="1" dirty="0" err="1">
                <a:latin typeface="Circe" panose="020B0502020203020203"/>
                <a:cs typeface="Calibri" panose="020F0502020204030204" pitchFamily="34" charset="0"/>
              </a:rPr>
              <a:t>Азиатско</a:t>
            </a:r>
            <a:r>
              <a:rPr lang="ru-RU" altLang="ru-RU" sz="1400" b="1" dirty="0">
                <a:latin typeface="Circe" panose="020B0502020203020203"/>
                <a:cs typeface="Calibri" panose="020F0502020204030204" pitchFamily="34" charset="0"/>
              </a:rPr>
              <a:t>–Тихоокеанский Банк» </a:t>
            </a:r>
            <a:r>
              <a:rPr lang="ru-RU" altLang="ru-RU" sz="1400" b="1" dirty="0" smtClean="0">
                <a:latin typeface="Circe" panose="020B0502020203020203"/>
                <a:cs typeface="Calibri" panose="020F0502020204030204" pitchFamily="34" charset="0"/>
              </a:rPr>
              <a:t>АО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Дополнительный 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офис №99 в г. Анадырь «Азиатско-Тихоокеанский банк»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(АО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), 689000, Чукотский АО, г. Анадырь, ул. </a:t>
            </a:r>
            <a:r>
              <a:rPr lang="ru-RU" altLang="ru-RU" sz="1400" dirty="0" err="1">
                <a:latin typeface="Circe" panose="020B0502020203020203"/>
                <a:cs typeface="Calibri" panose="020F0502020204030204" pitchFamily="34" charset="0"/>
              </a:rPr>
              <a:t>Отке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, д. 22</a:t>
            </a:r>
          </a:p>
          <a:p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Т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ел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. (42722) 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6-91-02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 </a:t>
            </a:r>
          </a:p>
          <a:p>
            <a:r>
              <a:rPr lang="ru-RU" altLang="ru-RU" sz="1400" b="1" dirty="0">
                <a:latin typeface="Circe" panose="020B0502020203020203"/>
                <a:cs typeface="Calibri" panose="020F0502020204030204" pitchFamily="34" charset="0"/>
              </a:rPr>
              <a:t>АО «Российский Банк поддержки малого и среднего предпринимательства»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115035, Россия, </a:t>
            </a:r>
            <a:r>
              <a:rPr lang="ru-RU" altLang="ru-RU" sz="1400" dirty="0" err="1" smtClean="0">
                <a:latin typeface="Circe" panose="020B0502020203020203"/>
                <a:cs typeface="Calibri" panose="020F0502020204030204" pitchFamily="34" charset="0"/>
              </a:rPr>
              <a:t>г.Москва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, ул. Садовническая д.79</a:t>
            </a:r>
          </a:p>
          <a:p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Тел.: 8 800 30 20 100; факс: +7 (495)783 79 74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b="1" dirty="0" smtClean="0">
                <a:latin typeface="Circe" panose="020B0502020203020203"/>
                <a:cs typeface="Calibri" panose="020F0502020204030204" pitchFamily="34" charset="0"/>
              </a:rPr>
              <a:t>АНО МКК «Центр кредитования бизнеса Чукотки»</a:t>
            </a:r>
            <a:endParaRPr lang="ru-RU" altLang="ru-RU" sz="1400" b="1" dirty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689000, Чукотский АО, г. Анадырь, ул. </a:t>
            </a:r>
            <a:r>
              <a:rPr lang="ru-RU" altLang="ru-RU" sz="1400" dirty="0" err="1">
                <a:latin typeface="Circe" panose="020B0502020203020203"/>
                <a:cs typeface="Calibri" panose="020F0502020204030204" pitchFamily="34" charset="0"/>
              </a:rPr>
              <a:t>Отке</a:t>
            </a: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, д.2, </a:t>
            </a:r>
            <a:endParaRPr lang="ru-RU" altLang="ru-RU" sz="1400" dirty="0" smtClean="0">
              <a:latin typeface="Circe" panose="020B0502020203020203"/>
              <a:cs typeface="Calibri" panose="020F0502020204030204" pitchFamily="34" charset="0"/>
            </a:endParaRPr>
          </a:p>
          <a:p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Тел(42722)6-93-32</a:t>
            </a:r>
            <a:endParaRPr lang="ru-RU" altLang="ru-RU" sz="1400" dirty="0">
              <a:latin typeface="Circe" panose="020B0502020203020203"/>
              <a:cs typeface="Calibri" panose="020F0502020204030204" pitchFamily="34" charset="0"/>
            </a:endParaRPr>
          </a:p>
          <a:p>
            <a:endParaRPr lang="ru-RU" altLang="ru-RU" sz="1200" dirty="0">
              <a:latin typeface="Circe" panose="020B0502020203020203"/>
              <a:cs typeface="Calibri" panose="020F0502020204030204" pitchFamily="34" charset="0"/>
            </a:endParaRPr>
          </a:p>
        </p:txBody>
      </p:sp>
      <p:pic>
        <p:nvPicPr>
          <p:cNvPr id="9" name="Picture 18" descr="http://www.mspbank.ru/templates/index/img/LOGOmsp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159" y="4608202"/>
            <a:ext cx="2013967" cy="4435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Рисунок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21243" y="4608201"/>
            <a:ext cx="822396" cy="5146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4" name="Рисунок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639" y="3424541"/>
            <a:ext cx="821498" cy="519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Рисунок 7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0639" y="2425109"/>
            <a:ext cx="713099" cy="47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Рисунок 8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6189" y="1425740"/>
            <a:ext cx="713099" cy="4819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5"/>
          <a:srcRect l="14444" t="21830" r="14333" b="20430"/>
          <a:stretch/>
        </p:blipFill>
        <p:spPr>
          <a:xfrm>
            <a:off x="549001" y="5447904"/>
            <a:ext cx="2457065" cy="867611"/>
          </a:xfrm>
          <a:prstGeom prst="rect">
            <a:avLst/>
          </a:prstGeom>
        </p:spPr>
      </p:pic>
      <p:pic>
        <p:nvPicPr>
          <p:cNvPr id="18" name="Рисунок 1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05140" y="5639535"/>
            <a:ext cx="772495" cy="484350"/>
          </a:xfrm>
          <a:prstGeom prst="rect">
            <a:avLst/>
          </a:prstGeom>
        </p:spPr>
      </p:pic>
      <p:sp>
        <p:nvSpPr>
          <p:cNvPr id="20" name="Арка 19"/>
          <p:cNvSpPr/>
          <p:nvPr/>
        </p:nvSpPr>
        <p:spPr>
          <a:xfrm rot="9900000">
            <a:off x="9296386" y="6511523"/>
            <a:ext cx="2473453" cy="2473453"/>
          </a:xfrm>
          <a:prstGeom prst="blockArc">
            <a:avLst>
              <a:gd name="adj1" fmla="val 19423086"/>
              <a:gd name="adj2" fmla="val 10365554"/>
              <a:gd name="adj3" fmla="val 20426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1" name="Рисунок 2" descr="image002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r="21507" b="3932"/>
          <a:stretch/>
        </p:blipFill>
        <p:spPr bwMode="auto">
          <a:xfrm>
            <a:off x="586953" y="3442466"/>
            <a:ext cx="2221887" cy="4695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Рисунок 21" descr="РоссельхозБанк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8907" y="2322821"/>
            <a:ext cx="2367731" cy="6073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3" name="Рисунок 22" descr="Сбер снизит комиссию по SberPay QR для бизнеса"/>
          <p:cNvPicPr/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587" t="23973" r="17151" b="24594"/>
          <a:stretch/>
        </p:blipFill>
        <p:spPr bwMode="auto">
          <a:xfrm>
            <a:off x="969264" y="1132072"/>
            <a:ext cx="1073134" cy="8669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24" name="Рисунок 7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080" y="287717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Рисунок 24" descr="Logo_podpis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953" y="6515699"/>
            <a:ext cx="2408993" cy="656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Рисунок 2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39699" y="6559274"/>
            <a:ext cx="772495" cy="484350"/>
          </a:xfrm>
          <a:prstGeom prst="rect">
            <a:avLst/>
          </a:prstGeom>
        </p:spPr>
      </p:pic>
      <p:sp>
        <p:nvSpPr>
          <p:cNvPr id="3" name="Прямоугольник 2"/>
          <p:cNvSpPr/>
          <p:nvPr/>
        </p:nvSpPr>
        <p:spPr>
          <a:xfrm>
            <a:off x="4267069" y="6419108"/>
            <a:ext cx="4156715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400" b="1" dirty="0">
                <a:latin typeface="Circe" panose="020B0502020203020203"/>
              </a:rPr>
              <a:t>АО "Сбербанк Лизинг"</a:t>
            </a:r>
          </a:p>
          <a:p>
            <a:pPr>
              <a:spcAft>
                <a:spcPts val="0"/>
              </a:spcAft>
            </a:pPr>
            <a:r>
              <a:rPr lang="ru-RU" sz="1400" dirty="0" smtClean="0">
                <a:latin typeface="Circe" panose="020B0502020203020203"/>
                <a:ea typeface="Calibri" panose="020F0502020204030204" pitchFamily="34" charset="0"/>
              </a:rPr>
              <a:t>121170</a:t>
            </a:r>
            <a:r>
              <a:rPr lang="ru-RU" sz="1400" dirty="0">
                <a:latin typeface="Circe" panose="020B0502020203020203"/>
                <a:ea typeface="Calibri" panose="020F0502020204030204" pitchFamily="34" charset="0"/>
              </a:rPr>
              <a:t>, г. Москва, Поклонная ул., д.3, подъезд </a:t>
            </a:r>
            <a:r>
              <a:rPr lang="ru-RU" sz="1400" dirty="0" smtClean="0">
                <a:latin typeface="Circe" panose="020B0502020203020203"/>
                <a:ea typeface="Calibri" panose="020F0502020204030204" pitchFamily="34" charset="0"/>
              </a:rPr>
              <a:t>Е1</a:t>
            </a:r>
            <a:endParaRPr lang="en-US" sz="1400" dirty="0" smtClean="0">
              <a:latin typeface="Circe" panose="020B0502020203020203"/>
              <a:ea typeface="Calibri" panose="020F0502020204030204" pitchFamily="34" charset="0"/>
            </a:endParaRPr>
          </a:p>
          <a:p>
            <a:pPr>
              <a:spcAft>
                <a:spcPts val="0"/>
              </a:spcAft>
            </a:pPr>
            <a:r>
              <a:rPr lang="ru-RU" altLang="ru-RU" sz="1400" dirty="0">
                <a:latin typeface="Circe" panose="020B0502020203020203"/>
                <a:cs typeface="Calibri" panose="020F0502020204030204" pitchFamily="34" charset="0"/>
              </a:rPr>
              <a:t>Тел</a:t>
            </a:r>
            <a:r>
              <a:rPr lang="ru-RU" altLang="ru-RU" sz="1400" dirty="0" smtClean="0">
                <a:latin typeface="Circe" panose="020B0502020203020203"/>
                <a:cs typeface="Calibri" panose="020F0502020204030204" pitchFamily="34" charset="0"/>
              </a:rPr>
              <a:t>.: 8</a:t>
            </a:r>
            <a:r>
              <a:rPr lang="ru-RU" sz="1400" dirty="0" smtClean="0">
                <a:latin typeface="Circe" panose="020B0502020203020203"/>
              </a:rPr>
              <a:t> 800-555-5556, </a:t>
            </a:r>
            <a:r>
              <a:rPr lang="en-US" sz="1400" dirty="0"/>
              <a:t> </a:t>
            </a:r>
            <a:r>
              <a:rPr lang="en-US" sz="1400" dirty="0" smtClean="0"/>
              <a:t>email</a:t>
            </a:r>
            <a:r>
              <a:rPr lang="ru-RU" sz="1400" dirty="0" smtClean="0"/>
              <a:t>:</a:t>
            </a:r>
            <a:r>
              <a:rPr lang="ru-RU" sz="1400" dirty="0" smtClean="0">
                <a:latin typeface="Circe" panose="020B0502020203020203"/>
              </a:rPr>
              <a:t> </a:t>
            </a:r>
            <a:r>
              <a:rPr lang="en-US" sz="1400" dirty="0" smtClean="0">
                <a:hlinkClick r:id="rId12"/>
              </a:rPr>
              <a:t>www</a:t>
            </a:r>
            <a:r>
              <a:rPr lang="ru-RU" sz="1400" dirty="0">
                <a:latin typeface="Circe" panose="020B0502020203020203"/>
                <a:hlinkClick r:id="rId12"/>
              </a:rPr>
              <a:t>.</a:t>
            </a:r>
            <a:r>
              <a:rPr lang="en-US" sz="1400" dirty="0" err="1">
                <a:hlinkClick r:id="rId12"/>
              </a:rPr>
              <a:t>sberleasing</a:t>
            </a:r>
            <a:r>
              <a:rPr lang="ru-RU" sz="1400" dirty="0">
                <a:latin typeface="Circe" panose="020B0502020203020203"/>
                <a:hlinkClick r:id="rId12"/>
              </a:rPr>
              <a:t>.</a:t>
            </a:r>
            <a:r>
              <a:rPr lang="en-US" sz="1400" dirty="0" err="1">
                <a:hlinkClick r:id="rId12"/>
              </a:rPr>
              <a:t>ru</a:t>
            </a:r>
            <a:endParaRPr lang="ru-RU" sz="1400" dirty="0">
              <a:effectLst/>
              <a:latin typeface="Circe" panose="020B0502020203020203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0695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8" name="Прямоугольник с одним скругленным углом 7"/>
          <p:cNvSpPr/>
          <p:nvPr/>
        </p:nvSpPr>
        <p:spPr>
          <a:xfrm>
            <a:off x="5330951" y="2825496"/>
            <a:ext cx="3946721" cy="1197864"/>
          </a:xfrm>
          <a:prstGeom prst="round1Rect">
            <a:avLst/>
          </a:prstGeom>
          <a:solidFill>
            <a:srgbClr val="ED5338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Подать заявку на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Цифровой </a:t>
            </a:r>
            <a:r>
              <a:rPr lang="ru-RU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платформе </a:t>
            </a:r>
            <a:r>
              <a:rPr lang="ru-RU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МСП.РФ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791308" y="118275"/>
            <a:ext cx="473075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eaLnBrk="1" hangingPunct="1">
              <a:defRPr/>
            </a:pPr>
            <a:r>
              <a:rPr lang="ru-RU" sz="36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Контакты</a:t>
            </a:r>
            <a:r>
              <a:rPr 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 Фонда</a:t>
            </a:r>
            <a:endParaRPr lang="ru-RU" sz="3200" b="1" dirty="0">
              <a:latin typeface="Cambria" panose="020405030504060302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1156117046"/>
              </p:ext>
            </p:extLst>
          </p:nvPr>
        </p:nvGraphicFramePr>
        <p:xfrm>
          <a:off x="1035694" y="1569368"/>
          <a:ext cx="8241979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Арка 8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pic>
        <p:nvPicPr>
          <p:cNvPr id="11" name="Рисунок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45796" y="302568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41494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35062" y="721414"/>
            <a:ext cx="9221689" cy="4136914"/>
          </a:xfrm>
        </p:spPr>
        <p:txBody>
          <a:bodyPr>
            <a:noAutofit/>
          </a:bodyPr>
          <a:lstStyle/>
          <a:p>
            <a:pPr marL="0" indent="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Некоммерческая организация «Фонд развития экономики и прямых инвестиций Чукотского автономного округа» создана Правительством Чукотского автономного округа, в рамках утвержденной Стратегии развития экономики региона, на основании Решения о государственной регистрации некоммерческой организации от «05» августа 2014 года. 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Фонд осуществляет свою деятельность в соответствии с Гражданским кодексом Российской Федерации, Федеральным законом от 12 января 1996 года № 7-ФЗ «О некоммерческих организациях», Федеральным законом «О развитии малого и среднего предпринимательства в Российской Федерации» от 24.07.2007 года №209-ФЗ, Законом Чукотского автономного округа от 28 ноября 2003 года № 41-03 «О порядке управления и распоряжения государственной собственностью Чукотского автономного округа».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Миссия Фонда</a:t>
            </a:r>
          </a:p>
          <a:p>
            <a:pPr marL="0" indent="457200" algn="just">
              <a:lnSpc>
                <a:spcPct val="150000"/>
              </a:lnSpc>
              <a:spcBef>
                <a:spcPts val="0"/>
              </a:spcBef>
              <a:buNone/>
            </a:pP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«Идея – в бизнес. Бизнес – в </a:t>
            </a:r>
            <a:r>
              <a:rPr lang="ru-RU" altLang="ru-RU" sz="1600" dirty="0" smtClean="0">
                <a:latin typeface="Circe" panose="020B0502020203020203" pitchFamily="34" charset="-52"/>
                <a:cs typeface="Arial" panose="020B0604020202020204" pitchFamily="34" charset="0"/>
              </a:rPr>
              <a:t>результат» 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Объединяя возможности, опыт, энергию мы приближаем общую цель – рост благосостояния граждан» - «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Idea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for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business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. 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Business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for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 </a:t>
            </a:r>
            <a:r>
              <a:rPr lang="ru-RU" altLang="ru-RU" sz="1600" dirty="0" err="1">
                <a:latin typeface="Circe" panose="020B0502020203020203" pitchFamily="34" charset="-52"/>
                <a:cs typeface="Arial" panose="020B0604020202020204" pitchFamily="34" charset="0"/>
              </a:rPr>
              <a:t>result</a:t>
            </a:r>
            <a:r>
              <a:rPr lang="ru-RU" altLang="ru-RU" sz="1600" dirty="0">
                <a:latin typeface="Circe" panose="020B0502020203020203" pitchFamily="34" charset="-52"/>
                <a:cs typeface="Arial" panose="020B0604020202020204" pitchFamily="34" charset="0"/>
              </a:rPr>
              <a:t>»</a:t>
            </a:r>
          </a:p>
        </p:txBody>
      </p:sp>
      <p:sp>
        <p:nvSpPr>
          <p:cNvPr id="6" name="Арка 5"/>
          <p:cNvSpPr/>
          <p:nvPr/>
        </p:nvSpPr>
        <p:spPr>
          <a:xfrm rot="18477485">
            <a:off x="-2414883" y="5754721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Арка 6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Рисунок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0630" y="318093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87234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4" name="TextBox 4"/>
          <p:cNvSpPr txBox="1">
            <a:spLocks noChangeArrowheads="1"/>
          </p:cNvSpPr>
          <p:nvPr/>
        </p:nvSpPr>
        <p:spPr bwMode="auto">
          <a:xfrm>
            <a:off x="2448594" y="2847724"/>
            <a:ext cx="58039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3600" b="1" dirty="0">
                <a:solidFill>
                  <a:srgbClr val="623B2A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Спасибо</a:t>
            </a:r>
            <a:r>
              <a:rPr lang="ru-RU" altLang="ru-RU" sz="3200" b="1" dirty="0">
                <a:solidFill>
                  <a:srgbClr val="623B2A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 </a:t>
            </a:r>
            <a:r>
              <a:rPr lang="ru-RU" altLang="ru-RU" sz="3600" b="1" dirty="0">
                <a:solidFill>
                  <a:srgbClr val="623B2A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за внимание</a:t>
            </a:r>
            <a:r>
              <a:rPr lang="ru-RU" altLang="ru-RU" sz="3200" b="1" dirty="0">
                <a:solidFill>
                  <a:srgbClr val="623B2A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!</a:t>
            </a:r>
          </a:p>
        </p:txBody>
      </p:sp>
      <p:sp>
        <p:nvSpPr>
          <p:cNvPr id="7" name="Арка 6"/>
          <p:cNvSpPr/>
          <p:nvPr/>
        </p:nvSpPr>
        <p:spPr>
          <a:xfrm rot="18477485">
            <a:off x="-2101582" y="5736248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sp>
        <p:nvSpPr>
          <p:cNvPr id="8" name="Арка 7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mbria" panose="02040503050406030204" pitchFamily="18" charset="0"/>
            </a:endParaRPr>
          </a:p>
        </p:txBody>
      </p:sp>
      <p:pic>
        <p:nvPicPr>
          <p:cNvPr id="9" name="Рисунок 8"/>
          <p:cNvPicPr>
            <a:picLocks noChangeAspect="1"/>
          </p:cNvPicPr>
          <p:nvPr/>
        </p:nvPicPr>
        <p:blipFill>
          <a:blip r:embed="rId3">
            <a:lum contrast="-20000"/>
          </a:blip>
          <a:stretch>
            <a:fillRect/>
          </a:stretch>
        </p:blipFill>
        <p:spPr>
          <a:xfrm>
            <a:off x="5780443" y="-1070814"/>
            <a:ext cx="1854042" cy="1853494"/>
          </a:xfrm>
          <a:prstGeom prst="rect">
            <a:avLst/>
          </a:prstGeom>
        </p:spPr>
      </p:pic>
      <p:pic>
        <p:nvPicPr>
          <p:cNvPr id="10" name="Рисунок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9913" y="293635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784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Арка 44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1" name="Арка 40"/>
          <p:cNvSpPr/>
          <p:nvPr/>
        </p:nvSpPr>
        <p:spPr>
          <a:xfrm rot="9454161">
            <a:off x="6293218" y="-1792132"/>
            <a:ext cx="6042013" cy="630525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 rot="16200000">
            <a:off x="-102821" y="116912"/>
            <a:ext cx="2551697" cy="2396084"/>
          </a:xfrm>
          <a:prstGeom prst="rect">
            <a:avLst/>
          </a:prstGeom>
        </p:spPr>
      </p:pic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275876" y="1184449"/>
            <a:ext cx="10085945" cy="18158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indent="457200" algn="just"/>
            <a:r>
              <a:rPr lang="ru-RU" alt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Обеспечение доступа субъектов малого и среднего предпринимательства и организаций инфраструктуры поддержки субъектов малого и среднего </a:t>
            </a:r>
            <a:r>
              <a:rPr lang="ru-RU" alt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предпринимательства, а так же 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физические лица, применяющие </a:t>
            </a:r>
            <a:r>
              <a:rPr 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специальный налоговый режим в виде налога на профессиональный 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доход </a:t>
            </a:r>
            <a:r>
              <a:rPr lang="ru-RU" alt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к </a:t>
            </a:r>
            <a:r>
              <a:rPr lang="ru-RU" alt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кредитным и иным финансовым ресурсам, развитие системы гарантий и поручительств по обязательствам субъектов малого и среднего предпринимательства и инфраструктуры поддержки субъектов малого и среднего предпринимательства, основанных на кредитных договорах, договорах займа, договорах финансовой аренды (лизинга), договорах о предоставлении банковской гарантии.</a:t>
            </a:r>
            <a:endParaRPr lang="ru-RU" altLang="ru-RU" sz="1600" b="1" dirty="0">
              <a:latin typeface="Circe" panose="020B0502020203020203" pitchFamily="34" charset="-52"/>
            </a:endParaRPr>
          </a:p>
        </p:txBody>
      </p:sp>
      <p:sp>
        <p:nvSpPr>
          <p:cNvPr id="6" name="Прямоугольник 3"/>
          <p:cNvSpPr>
            <a:spLocks noChangeArrowheads="1"/>
          </p:cNvSpPr>
          <p:nvPr/>
        </p:nvSpPr>
        <p:spPr bwMode="auto">
          <a:xfrm>
            <a:off x="1257300" y="133421"/>
            <a:ext cx="7667625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ru-RU" alt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Цель деятельности Гарантийного фонда </a:t>
            </a:r>
          </a:p>
        </p:txBody>
      </p:sp>
      <p:grpSp>
        <p:nvGrpSpPr>
          <p:cNvPr id="7" name="Группа 6"/>
          <p:cNvGrpSpPr/>
          <p:nvPr/>
        </p:nvGrpSpPr>
        <p:grpSpPr>
          <a:xfrm>
            <a:off x="7075198" y="5331168"/>
            <a:ext cx="3082157" cy="1595078"/>
            <a:chOff x="895206" y="1613365"/>
            <a:chExt cx="4968735" cy="1054345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1365435" y="1613365"/>
              <a:ext cx="4120447" cy="103754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711200">
                <a:spcBef>
                  <a:spcPct val="0"/>
                </a:spcBef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Решение принимается по итогам конкурса. Необходим определенный пакет документов от  кредитной организации.</a:t>
              </a:r>
            </a:p>
          </p:txBody>
        </p:sp>
      </p:grpSp>
      <p:grpSp>
        <p:nvGrpSpPr>
          <p:cNvPr id="13" name="Группа 12"/>
          <p:cNvGrpSpPr/>
          <p:nvPr/>
        </p:nvGrpSpPr>
        <p:grpSpPr>
          <a:xfrm>
            <a:off x="7084080" y="2897289"/>
            <a:ext cx="3082157" cy="1815883"/>
            <a:chOff x="895206" y="1585154"/>
            <a:chExt cx="4968735" cy="1093966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1365435" y="1585154"/>
              <a:ext cx="4120447" cy="109396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711200">
                <a:spcBef>
                  <a:spcPct val="0"/>
                </a:spcBef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Решение принимается по итогам отбора. Необходим определенный пакет документов от финансовой организации.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672384" y="5675984"/>
            <a:ext cx="3082157" cy="922397"/>
            <a:chOff x="895206" y="1615892"/>
            <a:chExt cx="4968735" cy="105181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1" name="Прямоугольник 20"/>
            <p:cNvSpPr/>
            <p:nvPr/>
          </p:nvSpPr>
          <p:spPr>
            <a:xfrm>
              <a:off x="1365435" y="1798725"/>
              <a:ext cx="4120447" cy="66682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711200">
                <a:spcBef>
                  <a:spcPct val="0"/>
                </a:spcBef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Размещение </a:t>
              </a:r>
            </a:p>
            <a:p>
              <a:pPr lvl="0" algn="ctr" defTabSz="711200">
                <a:spcBef>
                  <a:spcPct val="0"/>
                </a:spcBef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депозитов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3677692" y="3344878"/>
            <a:ext cx="3082157" cy="922397"/>
            <a:chOff x="895206" y="1615892"/>
            <a:chExt cx="4968735" cy="1051818"/>
          </a:xfrm>
        </p:grpSpPr>
        <p:grpSp>
          <p:nvGrpSpPr>
            <p:cNvPr id="26" name="Группа 25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28" name="Прямоугольник 27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9" name="Прямоугольник 28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7" name="Прямоугольник 26"/>
            <p:cNvSpPr/>
            <p:nvPr/>
          </p:nvSpPr>
          <p:spPr>
            <a:xfrm>
              <a:off x="1365435" y="1798725"/>
              <a:ext cx="4120447" cy="66682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711200">
                <a:spcBef>
                  <a:spcPct val="0"/>
                </a:spcBef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Заключение соглашения о сотрудничестве</a:t>
              </a:r>
            </a:p>
          </p:txBody>
        </p:sp>
      </p:grpSp>
      <p:sp>
        <p:nvSpPr>
          <p:cNvPr id="38" name="Прямоугольник 37"/>
          <p:cNvSpPr/>
          <p:nvPr/>
        </p:nvSpPr>
        <p:spPr>
          <a:xfrm>
            <a:off x="6514986" y="3344878"/>
            <a:ext cx="251597" cy="922397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6522989" y="5683611"/>
            <a:ext cx="251597" cy="922397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-25015" y="4483503"/>
            <a:ext cx="3133931" cy="1143877"/>
            <a:chOff x="74039" y="4996137"/>
            <a:chExt cx="3133931" cy="1143877"/>
          </a:xfrm>
        </p:grpSpPr>
        <p:grpSp>
          <p:nvGrpSpPr>
            <p:cNvPr id="32" name="Группа 31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34" name="Прямоугольник 33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5" name="Прямоугольник 34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33" name="Прямоугольник 32"/>
            <p:cNvSpPr/>
            <p:nvPr/>
          </p:nvSpPr>
          <p:spPr>
            <a:xfrm>
              <a:off x="365727" y="5019491"/>
              <a:ext cx="2555955" cy="107721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  <a:cs typeface="Times New Roman" panose="02020603050405020304" pitchFamily="18" charset="0"/>
                </a:rPr>
                <a:t>Взаимодействие Фонда и финансовых организаций возможно по двум направлениям</a:t>
              </a:r>
            </a:p>
          </p:txBody>
        </p:sp>
        <p:sp>
          <p:nvSpPr>
            <p:cNvPr id="42" name="Прямоугольник 41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sp>
        <p:nvSpPr>
          <p:cNvPr id="43" name="Прямоугольник 42"/>
          <p:cNvSpPr/>
          <p:nvPr/>
        </p:nvSpPr>
        <p:spPr>
          <a:xfrm>
            <a:off x="10011484" y="2946765"/>
            <a:ext cx="251597" cy="1745921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0055307" y="5320519"/>
            <a:ext cx="251597" cy="1591254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46" name="Прямая соединительная линия 45"/>
          <p:cNvCxnSpPr>
            <a:endCxn id="29" idx="1"/>
          </p:cNvCxnSpPr>
          <p:nvPr/>
        </p:nvCxnSpPr>
        <p:spPr>
          <a:xfrm flipV="1">
            <a:off x="3082172" y="3806077"/>
            <a:ext cx="595520" cy="126583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Прямая соединительная линия 47"/>
          <p:cNvCxnSpPr>
            <a:endCxn id="23" idx="1"/>
          </p:cNvCxnSpPr>
          <p:nvPr/>
        </p:nvCxnSpPr>
        <p:spPr>
          <a:xfrm>
            <a:off x="3082172" y="5071910"/>
            <a:ext cx="590212" cy="10652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Прямая соединительная линия 49"/>
          <p:cNvCxnSpPr>
            <a:stCxn id="40" idx="3"/>
          </p:cNvCxnSpPr>
          <p:nvPr/>
        </p:nvCxnSpPr>
        <p:spPr>
          <a:xfrm flipV="1">
            <a:off x="6774586" y="6143327"/>
            <a:ext cx="309494" cy="1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Прямая соединительная линия 51"/>
          <p:cNvCxnSpPr>
            <a:stCxn id="38" idx="3"/>
            <a:endCxn id="17" idx="1"/>
          </p:cNvCxnSpPr>
          <p:nvPr/>
        </p:nvCxnSpPr>
        <p:spPr>
          <a:xfrm>
            <a:off x="6766583" y="3806077"/>
            <a:ext cx="317497" cy="1519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7" name="Рисунок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50956" y="314874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24308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Рисунок 42"/>
          <p:cNvPicPr>
            <a:picLocks noChangeAspect="1"/>
          </p:cNvPicPr>
          <p:nvPr/>
        </p:nvPicPr>
        <p:blipFill rotWithShape="1">
          <a:blip r:embed="rId3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pic>
        <p:nvPicPr>
          <p:cNvPr id="20" name="Рисунок 19"/>
          <p:cNvPicPr>
            <a:picLocks noChangeAspect="1"/>
          </p:cNvPicPr>
          <p:nvPr/>
        </p:nvPicPr>
        <p:blipFill rotWithShape="1">
          <a:blip r:embed="rId4"/>
          <a:srcRect t="-77" r="218" b="-1"/>
          <a:stretch/>
        </p:blipFill>
        <p:spPr>
          <a:xfrm>
            <a:off x="-1326997" y="6710914"/>
            <a:ext cx="2322296" cy="2328515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 flipH="1">
            <a:off x="4109081" y="1947383"/>
            <a:ext cx="1585529" cy="1674581"/>
            <a:chOff x="4289377" y="1851949"/>
            <a:chExt cx="1284790" cy="1132499"/>
          </a:xfrm>
        </p:grpSpPr>
        <p:cxnSp>
          <p:nvCxnSpPr>
            <p:cNvPr id="48" name="Прямая соединительная линия 47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Прямая соединительная линия 48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Прямоугольник 27"/>
          <p:cNvSpPr/>
          <p:nvPr/>
        </p:nvSpPr>
        <p:spPr>
          <a:xfrm>
            <a:off x="1977656" y="2919146"/>
            <a:ext cx="2131425" cy="1385380"/>
          </a:xfrm>
          <a:prstGeom prst="rect">
            <a:avLst/>
          </a:prstGeom>
          <a:solidFill>
            <a:srgbClr val="F2ECD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lvl="0" algn="ctr"/>
            <a:r>
              <a:rPr lang="ru-RU" sz="1600" b="1" dirty="0">
                <a:solidFill>
                  <a:schemeClr val="tx1"/>
                </a:solidFill>
                <a:latin typeface="Circe" panose="020B0502020203020203" pitchFamily="34" charset="-52"/>
              </a:rPr>
              <a:t>   Соглашения</a:t>
            </a:r>
            <a:r>
              <a:rPr lang="en-US" sz="1600" b="1" dirty="0">
                <a:solidFill>
                  <a:schemeClr val="tx1"/>
                </a:solidFill>
                <a:latin typeface="Circe" panose="020B0502020203020203" pitchFamily="34" charset="-52"/>
              </a:rPr>
              <a:t>*</a:t>
            </a:r>
            <a:endParaRPr lang="ru-RU" sz="1600" b="1" dirty="0">
              <a:solidFill>
                <a:schemeClr val="tx1"/>
              </a:solidFill>
              <a:latin typeface="Circe" panose="020B0502020203020203" pitchFamily="34" charset="-52"/>
            </a:endParaRPr>
          </a:p>
        </p:txBody>
      </p:sp>
      <p:grpSp>
        <p:nvGrpSpPr>
          <p:cNvPr id="22" name="Группа 21"/>
          <p:cNvGrpSpPr/>
          <p:nvPr/>
        </p:nvGrpSpPr>
        <p:grpSpPr>
          <a:xfrm>
            <a:off x="5673998" y="1498870"/>
            <a:ext cx="3106553" cy="922397"/>
            <a:chOff x="855877" y="1615892"/>
            <a:chExt cx="5008064" cy="1051818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3" name="TextBox 12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2E5"/>
                    </a:solidFill>
                    <a:effectLst/>
                    <a:uLnTx/>
                    <a:uFillTx/>
                    <a:latin typeface="Circe" panose="020B0502020203020203" pitchFamily="34" charset="-52"/>
                  </a:rPr>
                  <a:t>1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51" name="Прямоугольник 50"/>
            <p:cNvSpPr/>
            <p:nvPr/>
          </p:nvSpPr>
          <p:spPr>
            <a:xfrm>
              <a:off x="1365435" y="1798725"/>
              <a:ext cx="4120447" cy="66682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</a:rPr>
                <a:t>По кредитным договорам</a:t>
              </a:r>
            </a:p>
          </p:txBody>
        </p:sp>
      </p:grpSp>
      <p:grpSp>
        <p:nvGrpSpPr>
          <p:cNvPr id="8" name="Группа 7"/>
          <p:cNvGrpSpPr/>
          <p:nvPr/>
        </p:nvGrpSpPr>
        <p:grpSpPr>
          <a:xfrm>
            <a:off x="5644178" y="4895985"/>
            <a:ext cx="3111975" cy="893039"/>
            <a:chOff x="855877" y="3439505"/>
            <a:chExt cx="3548622" cy="1018343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855877" y="3439505"/>
              <a:ext cx="3548622" cy="1018343"/>
              <a:chOff x="915224" y="3341057"/>
              <a:chExt cx="3548622" cy="748737"/>
            </a:xfrm>
          </p:grpSpPr>
          <p:sp>
            <p:nvSpPr>
              <p:cNvPr id="59" name="Прямоугольник 58"/>
              <p:cNvSpPr/>
              <p:nvPr/>
            </p:nvSpPr>
            <p:spPr>
              <a:xfrm>
                <a:off x="954552" y="3341057"/>
                <a:ext cx="3509294" cy="74873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60" name="Прямоугольник 59"/>
              <p:cNvSpPr/>
              <p:nvPr/>
            </p:nvSpPr>
            <p:spPr>
              <a:xfrm>
                <a:off x="954552" y="3341057"/>
                <a:ext cx="290923" cy="746832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61" name="TextBox 60"/>
              <p:cNvSpPr txBox="1"/>
              <p:nvPr/>
            </p:nvSpPr>
            <p:spPr>
              <a:xfrm>
                <a:off x="915224" y="3566544"/>
                <a:ext cx="399764" cy="318839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noProof="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4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62" name="Прямоугольник 61"/>
            <p:cNvSpPr/>
            <p:nvPr/>
          </p:nvSpPr>
          <p:spPr>
            <a:xfrm>
              <a:off x="1255637" y="3619487"/>
              <a:ext cx="2914588" cy="66682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</a:rPr>
                <a:t>По договорам банковской гарантии</a:t>
              </a:r>
            </a:p>
          </p:txBody>
        </p:sp>
      </p:grpSp>
      <p:grpSp>
        <p:nvGrpSpPr>
          <p:cNvPr id="108" name="Группа 107"/>
          <p:cNvGrpSpPr/>
          <p:nvPr/>
        </p:nvGrpSpPr>
        <p:grpSpPr>
          <a:xfrm flipH="1">
            <a:off x="4113240" y="3058007"/>
            <a:ext cx="1581369" cy="576118"/>
            <a:chOff x="4289377" y="1851949"/>
            <a:chExt cx="1284790" cy="1132499"/>
          </a:xfrm>
        </p:grpSpPr>
        <p:cxnSp>
          <p:nvCxnSpPr>
            <p:cNvPr id="119" name="Прямая соединительная линия 118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0" name="Прямая соединительная линия 119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" name="Группа 5"/>
          <p:cNvGrpSpPr/>
          <p:nvPr/>
        </p:nvGrpSpPr>
        <p:grpSpPr>
          <a:xfrm>
            <a:off x="5609690" y="2757470"/>
            <a:ext cx="3111976" cy="684553"/>
            <a:chOff x="862778" y="5326434"/>
            <a:chExt cx="3548623" cy="780602"/>
          </a:xfrm>
        </p:grpSpPr>
        <p:grpSp>
          <p:nvGrpSpPr>
            <p:cNvPr id="68" name="Группа 67"/>
            <p:cNvGrpSpPr/>
            <p:nvPr/>
          </p:nvGrpSpPr>
          <p:grpSpPr>
            <a:xfrm>
              <a:off x="862778" y="5326434"/>
              <a:ext cx="3548623" cy="780602"/>
              <a:chOff x="915224" y="3341054"/>
              <a:chExt cx="3548623" cy="573938"/>
            </a:xfrm>
          </p:grpSpPr>
          <p:sp>
            <p:nvSpPr>
              <p:cNvPr id="69" name="Прямоугольник 68"/>
              <p:cNvSpPr/>
              <p:nvPr/>
            </p:nvSpPr>
            <p:spPr>
              <a:xfrm>
                <a:off x="954553" y="3341054"/>
                <a:ext cx="3509294" cy="570129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70" name="Прямоугольник 69"/>
              <p:cNvSpPr/>
              <p:nvPr/>
            </p:nvSpPr>
            <p:spPr>
              <a:xfrm>
                <a:off x="954552" y="3341057"/>
                <a:ext cx="290923" cy="573935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71" name="TextBox 70"/>
              <p:cNvSpPr txBox="1"/>
              <p:nvPr/>
            </p:nvSpPr>
            <p:spPr>
              <a:xfrm>
                <a:off x="915224" y="3470532"/>
                <a:ext cx="399764" cy="318838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>
                <a:defPPr>
                  <a:defRPr lang="en-US"/>
                </a:defPPr>
                <a:lvl1pPr>
                  <a:defRPr sz="1300">
                    <a:solidFill>
                      <a:srgbClr val="F7F2E5"/>
                    </a:solidFill>
                    <a:latin typeface="Arial Black" panose="020B0A04020102020204" pitchFamily="34" charset="0"/>
                  </a:defRPr>
                </a:lvl1pPr>
              </a:lstStyle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ru-RU" sz="1400" b="0" i="0" u="none" strike="noStrike" kern="1200" cap="none" spc="0" normalizeH="0" baseline="0" noProof="0" dirty="0" smtClean="0">
                    <a:ln>
                      <a:noFill/>
                    </a:ln>
                    <a:solidFill>
                      <a:srgbClr val="F7F2E5"/>
                    </a:solidFill>
                    <a:effectLst/>
                    <a:uLnTx/>
                    <a:uFillTx/>
                    <a:latin typeface="Circe" panose="020B0502020203020203" pitchFamily="34" charset="-52"/>
                  </a:rPr>
                  <a:t>2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72" name="Прямоугольник 71"/>
            <p:cNvSpPr/>
            <p:nvPr/>
          </p:nvSpPr>
          <p:spPr>
            <a:xfrm>
              <a:off x="1227032" y="5510793"/>
              <a:ext cx="2715524" cy="38605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</a:rPr>
                <a:t>По договорам лизинга</a:t>
              </a:r>
            </a:p>
          </p:txBody>
        </p:sp>
      </p:grpSp>
      <p:grpSp>
        <p:nvGrpSpPr>
          <p:cNvPr id="121" name="Группа 120"/>
          <p:cNvGrpSpPr/>
          <p:nvPr/>
        </p:nvGrpSpPr>
        <p:grpSpPr>
          <a:xfrm flipH="1" flipV="1">
            <a:off x="4109079" y="3624223"/>
            <a:ext cx="1585529" cy="544407"/>
            <a:chOff x="4289377" y="1851949"/>
            <a:chExt cx="1284790" cy="1132499"/>
          </a:xfrm>
        </p:grpSpPr>
        <p:cxnSp>
          <p:nvCxnSpPr>
            <p:cNvPr id="122" name="Прямая соединительная линия 121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Прямая соединительная линия 122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4" name="Группа 123"/>
          <p:cNvGrpSpPr/>
          <p:nvPr/>
        </p:nvGrpSpPr>
        <p:grpSpPr>
          <a:xfrm flipH="1" flipV="1">
            <a:off x="4109080" y="3624224"/>
            <a:ext cx="1564918" cy="1719783"/>
            <a:chOff x="4289377" y="1851949"/>
            <a:chExt cx="1284790" cy="1132499"/>
          </a:xfrm>
        </p:grpSpPr>
        <p:cxnSp>
          <p:nvCxnSpPr>
            <p:cNvPr id="125" name="Прямая соединительная линия 124"/>
            <p:cNvCxnSpPr/>
            <p:nvPr/>
          </p:nvCxnSpPr>
          <p:spPr>
            <a:xfrm>
              <a:off x="4289377" y="1851949"/>
              <a:ext cx="509286" cy="0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6" name="Прямая соединительная линия 125"/>
            <p:cNvCxnSpPr/>
            <p:nvPr/>
          </p:nvCxnSpPr>
          <p:spPr>
            <a:xfrm>
              <a:off x="4798663" y="1851949"/>
              <a:ext cx="775504" cy="1132499"/>
            </a:xfrm>
            <a:prstGeom prst="line">
              <a:avLst/>
            </a:prstGeom>
            <a:ln>
              <a:solidFill>
                <a:srgbClr val="56221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1" name="Группа 20"/>
          <p:cNvGrpSpPr/>
          <p:nvPr/>
        </p:nvGrpSpPr>
        <p:grpSpPr>
          <a:xfrm>
            <a:off x="5609690" y="3773683"/>
            <a:ext cx="3111977" cy="781556"/>
            <a:chOff x="855877" y="2488694"/>
            <a:chExt cx="3548622" cy="891216"/>
          </a:xfrm>
        </p:grpSpPr>
        <p:grpSp>
          <p:nvGrpSpPr>
            <p:cNvPr id="52" name="Группа 51"/>
            <p:cNvGrpSpPr/>
            <p:nvPr/>
          </p:nvGrpSpPr>
          <p:grpSpPr>
            <a:xfrm>
              <a:off x="855877" y="2488694"/>
              <a:ext cx="3548622" cy="891216"/>
              <a:chOff x="915224" y="3341056"/>
              <a:chExt cx="3548622" cy="655267"/>
            </a:xfrm>
          </p:grpSpPr>
          <p:sp>
            <p:nvSpPr>
              <p:cNvPr id="53" name="Прямоугольник 52"/>
              <p:cNvSpPr/>
              <p:nvPr/>
            </p:nvSpPr>
            <p:spPr>
              <a:xfrm>
                <a:off x="954552" y="3341056"/>
                <a:ext cx="3509294" cy="655267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54" name="Прямоугольник 53"/>
              <p:cNvSpPr/>
              <p:nvPr/>
            </p:nvSpPr>
            <p:spPr>
              <a:xfrm>
                <a:off x="954551" y="3341056"/>
                <a:ext cx="290924" cy="655267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55" name="TextBox 54"/>
              <p:cNvSpPr txBox="1"/>
              <p:nvPr/>
            </p:nvSpPr>
            <p:spPr>
              <a:xfrm>
                <a:off x="915224" y="3344865"/>
                <a:ext cx="366617" cy="651458"/>
              </a:xfrm>
              <a:prstGeom prst="rect">
                <a:avLst/>
              </a:prstGeom>
              <a:noFill/>
            </p:spPr>
            <p:txBody>
              <a:bodyPr wrap="square" rtlCol="0" anchor="ctr">
                <a:norm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1400" noProof="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3</a:t>
                </a:r>
                <a:endParaRPr kumimoji="0" lang="ru-RU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56" name="Прямоугольник 55"/>
            <p:cNvSpPr/>
            <p:nvPr/>
          </p:nvSpPr>
          <p:spPr>
            <a:xfrm>
              <a:off x="870062" y="2743865"/>
              <a:ext cx="3277053" cy="386056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914400">
                <a:defRPr/>
              </a:pPr>
              <a:r>
                <a:rPr lang="ru-RU" sz="1600" b="1" dirty="0">
                  <a:latin typeface="Circe" panose="020B0502020203020203" pitchFamily="34" charset="-52"/>
                </a:rPr>
                <a:t>По договорам займа</a:t>
              </a:r>
            </a:p>
          </p:txBody>
        </p:sp>
      </p:grpSp>
      <p:sp>
        <p:nvSpPr>
          <p:cNvPr id="5" name="Прямоугольник 4"/>
          <p:cNvSpPr/>
          <p:nvPr/>
        </p:nvSpPr>
        <p:spPr>
          <a:xfrm>
            <a:off x="1067460" y="187604"/>
            <a:ext cx="855689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Финансовым организациям</a:t>
            </a:r>
            <a:endParaRPr lang="en-US" sz="3200" b="1" dirty="0">
              <a:solidFill>
                <a:srgbClr val="562212"/>
              </a:solidFill>
              <a:latin typeface="Circe Extra Bold" panose="020B0802020203020203" pitchFamily="34" charset="-52"/>
              <a:cs typeface="Times New Roman" panose="02020603050405020304" pitchFamily="18" charset="0"/>
            </a:endParaRPr>
          </a:p>
          <a:p>
            <a:pPr algn="ctr">
              <a:defRPr/>
            </a:pPr>
            <a:r>
              <a:rPr 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 (заключение соглашений о сотрудничестве)</a:t>
            </a:r>
          </a:p>
        </p:txBody>
      </p:sp>
      <p:sp>
        <p:nvSpPr>
          <p:cNvPr id="127" name="Прямоугольник 126"/>
          <p:cNvSpPr/>
          <p:nvPr/>
        </p:nvSpPr>
        <p:spPr>
          <a:xfrm>
            <a:off x="1451615" y="6692009"/>
            <a:ext cx="7788581" cy="1846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" dirty="0">
                <a:solidFill>
                  <a:srgbClr val="562212"/>
                </a:solidFill>
                <a:latin typeface="Circe" panose="020B0502020203020203" pitchFamily="34" charset="-52"/>
              </a:rPr>
              <a:t>*</a:t>
            </a:r>
            <a:r>
              <a:rPr lang="ru-RU" sz="600" dirty="0">
                <a:solidFill>
                  <a:srgbClr val="562212"/>
                </a:solidFill>
                <a:latin typeface="Circe" panose="020B0502020203020203" pitchFamily="34" charset="-52"/>
              </a:rPr>
              <a:t>«Порядок отбора кредитных и иных финансовых организаций, а также требования к ним и условия взаимодействия Фонда с ними при предоставлении поручительств», утвержденном «20» февраля 2017г., с изменениями</a:t>
            </a:r>
            <a:endParaRPr lang="ru-RU" sz="600" dirty="0">
              <a:ln w="0"/>
              <a:solidFill>
                <a:srgbClr val="562212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irce" panose="020B0502020203020203" pitchFamily="34" charset="-52"/>
            </a:endParaRPr>
          </a:p>
        </p:txBody>
      </p:sp>
      <p:sp>
        <p:nvSpPr>
          <p:cNvPr id="44" name="Арка 43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5" name="Рисунок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51" y="322893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21336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Арка 29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29" name="Арка 28"/>
          <p:cNvSpPr/>
          <p:nvPr/>
        </p:nvSpPr>
        <p:spPr>
          <a:xfrm rot="10328817">
            <a:off x="6295033" y="-4983214"/>
            <a:ext cx="9357478" cy="8620866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pic>
        <p:nvPicPr>
          <p:cNvPr id="26" name="Рисунок 25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 rot="2369127">
            <a:off x="9749381" y="5642211"/>
            <a:ext cx="3183424" cy="2989286"/>
          </a:xfrm>
          <a:prstGeom prst="rect">
            <a:avLst/>
          </a:prstGeom>
        </p:spPr>
      </p:pic>
      <p:sp>
        <p:nvSpPr>
          <p:cNvPr id="27" name="Равнобедренный треугольник 26"/>
          <p:cNvSpPr/>
          <p:nvPr/>
        </p:nvSpPr>
        <p:spPr>
          <a:xfrm flipV="1">
            <a:off x="686451" y="5392630"/>
            <a:ext cx="723321" cy="499127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 bwMode="auto">
          <a:xfrm>
            <a:off x="733567" y="563525"/>
            <a:ext cx="8931077" cy="1411815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just">
              <a:defRPr/>
            </a:pPr>
            <a:r>
              <a:rPr lang="ru-RU" sz="1600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	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Поручительство </a:t>
            </a:r>
            <a:r>
              <a:rPr 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Фонда - это гарантия возврата финансирования (кредита, </a:t>
            </a:r>
            <a:r>
              <a:rPr lang="ru-RU" sz="1600" b="1" dirty="0" err="1" smtClean="0">
                <a:latin typeface="Circe" panose="020B0502020203020203" pitchFamily="34" charset="-52"/>
                <a:cs typeface="Times New Roman" panose="02020603050405020304" pitchFamily="18" charset="0"/>
              </a:rPr>
              <a:t>микрозайма</a:t>
            </a:r>
            <a:r>
              <a:rPr 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лизинга, гарантии) </a:t>
            </a:r>
            <a:r>
              <a:rPr 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финансовой организации (банку, микрофинансовой организации, лизинговой компании) в случае наступления неблагоприятных обстоятельств, при которых Клиент не сможет самостоятельно 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исполнить обязательства, и </a:t>
            </a:r>
            <a:r>
              <a:rPr lang="ru-RU" sz="1600" b="1" dirty="0">
                <a:latin typeface="Circe" panose="020B0502020203020203" pitchFamily="34" charset="-52"/>
                <a:cs typeface="Times New Roman" panose="02020603050405020304" pitchFamily="18" charset="0"/>
              </a:rPr>
              <a:t>которую может получить Клиент при недостаточности собственного </a:t>
            </a:r>
            <a:r>
              <a:rPr lang="ru-RU" sz="1600" b="1" dirty="0" smtClean="0">
                <a:latin typeface="Circe" panose="020B0502020203020203" pitchFamily="34" charset="-52"/>
                <a:cs typeface="Times New Roman" panose="02020603050405020304" pitchFamily="18" charset="0"/>
              </a:rPr>
              <a:t>обеспечения.</a:t>
            </a:r>
            <a:endParaRPr lang="ru-RU" sz="1600" b="1" dirty="0">
              <a:latin typeface="Circe" panose="020B0502020203020203" pitchFamily="34" charset="-52"/>
              <a:cs typeface="Times New Roman" panose="02020603050405020304" pitchFamily="18" charset="0"/>
            </a:endParaRPr>
          </a:p>
          <a:p>
            <a:pPr algn="just">
              <a:defRPr/>
            </a:pPr>
            <a:endParaRPr lang="ru-RU" sz="1600" b="1" dirty="0">
              <a:solidFill>
                <a:schemeClr val="bg1"/>
              </a:solidFill>
              <a:latin typeface="Circe" panose="020B0502020203020203" pitchFamily="34" charset="-52"/>
              <a:cs typeface="Arial" panose="020B0604020202020204" pitchFamily="34" charset="0"/>
            </a:endParaRPr>
          </a:p>
        </p:txBody>
      </p:sp>
      <p:grpSp>
        <p:nvGrpSpPr>
          <p:cNvPr id="13" name="Группа 12"/>
          <p:cNvGrpSpPr/>
          <p:nvPr/>
        </p:nvGrpSpPr>
        <p:grpSpPr>
          <a:xfrm>
            <a:off x="686451" y="5735360"/>
            <a:ext cx="8860940" cy="1321345"/>
            <a:chOff x="895206" y="1615892"/>
            <a:chExt cx="4968735" cy="1051818"/>
          </a:xfrm>
        </p:grpSpPr>
        <p:grpSp>
          <p:nvGrpSpPr>
            <p:cNvPr id="14" name="Группа 13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16" name="Прямоугольник 15"/>
              <p:cNvSpPr/>
              <p:nvPr/>
            </p:nvSpPr>
            <p:spPr>
              <a:xfrm>
                <a:off x="954553" y="3341055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7" name="Прямоугольник 16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992227" y="3537896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40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3</a:t>
                </a:r>
                <a:endParaRPr kumimoji="0" lang="ru-RU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5" name="Прямоугольник 14"/>
            <p:cNvSpPr/>
            <p:nvPr/>
          </p:nvSpPr>
          <p:spPr>
            <a:xfrm>
              <a:off x="1365435" y="1899390"/>
              <a:ext cx="4120447" cy="465493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r>
                <a:rPr lang="ru-RU" sz="1600" b="1" dirty="0">
                  <a:latin typeface="Circe" panose="020B0502020203020203" pitchFamily="34" charset="-52"/>
                </a:rPr>
                <a:t>Получите кредит на бизнес, оформите лизинг или </a:t>
              </a:r>
              <a:r>
                <a:rPr lang="ru-RU" sz="1600" b="1" dirty="0" err="1">
                  <a:latin typeface="Circe" panose="020B0502020203020203" pitchFamily="34" charset="-52"/>
                </a:rPr>
                <a:t>займ</a:t>
              </a:r>
              <a:r>
                <a:rPr lang="ru-RU" sz="1600" b="1" dirty="0">
                  <a:latin typeface="Circe" panose="020B0502020203020203" pitchFamily="34" charset="-52"/>
                </a:rPr>
                <a:t>* в государственной микрофинансовой компании под поручительства НО «Фонд развития Чукотки</a:t>
              </a:r>
              <a:r>
                <a:rPr lang="ru-RU" sz="1600" b="1" dirty="0" smtClean="0">
                  <a:latin typeface="Circe" panose="020B0502020203020203" pitchFamily="34" charset="-52"/>
                </a:rPr>
                <a:t>»</a:t>
              </a:r>
              <a:endParaRPr lang="ru-RU" sz="1600" b="1" dirty="0">
                <a:solidFill>
                  <a:prstClr val="black"/>
                </a:solidFill>
                <a:latin typeface="Circe" panose="020B0502020203020203" pitchFamily="34" charset="-52"/>
                <a:cs typeface="Arial" panose="020B0604020202020204" pitchFamily="34" charset="0"/>
              </a:endParaRPr>
            </a:p>
          </p:txBody>
        </p:sp>
      </p:grpSp>
      <p:sp>
        <p:nvSpPr>
          <p:cNvPr id="25" name="Равнобедренный треугольник 24"/>
          <p:cNvSpPr/>
          <p:nvPr/>
        </p:nvSpPr>
        <p:spPr>
          <a:xfrm flipV="1">
            <a:off x="686451" y="3752179"/>
            <a:ext cx="723321" cy="418936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grpSp>
        <p:nvGrpSpPr>
          <p:cNvPr id="7" name="Группа 6"/>
          <p:cNvGrpSpPr/>
          <p:nvPr/>
        </p:nvGrpSpPr>
        <p:grpSpPr>
          <a:xfrm>
            <a:off x="686453" y="2382602"/>
            <a:ext cx="8860940" cy="1379028"/>
            <a:chOff x="895206" y="1615892"/>
            <a:chExt cx="4968735" cy="1051818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895206" y="1615892"/>
              <a:ext cx="4968735" cy="1051818"/>
              <a:chOff x="954553" y="3341053"/>
              <a:chExt cx="4968735" cy="773349"/>
            </a:xfrm>
          </p:grpSpPr>
          <p:sp>
            <p:nvSpPr>
              <p:cNvPr id="10" name="Прямоугольник 9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1" name="Прямоугольник 10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2" name="TextBox 11"/>
              <p:cNvSpPr txBox="1"/>
              <p:nvPr/>
            </p:nvSpPr>
            <p:spPr>
              <a:xfrm>
                <a:off x="992226" y="3537896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40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2E5"/>
                    </a:solidFill>
                    <a:effectLst/>
                    <a:uLnTx/>
                    <a:uFillTx/>
                    <a:latin typeface="Circe" panose="020B0502020203020203" pitchFamily="34" charset="-52"/>
                  </a:rPr>
                  <a:t>1</a:t>
                </a:r>
                <a:endParaRPr kumimoji="0" lang="ru-RU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1365435" y="1909124"/>
              <a:ext cx="4120447" cy="44602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</a:rPr>
                <a:t>Вы являетесь субъектом малого и среднего </a:t>
              </a:r>
              <a:r>
                <a:rPr lang="ru-RU" sz="1600" b="1" dirty="0" smtClean="0">
                  <a:latin typeface="Circe" panose="020B0502020203020203" pitchFamily="34" charset="-52"/>
                </a:rPr>
                <a:t>предпринимательства и </a:t>
              </a:r>
              <a:r>
                <a:rPr lang="ru-RU" sz="1600" b="1" dirty="0">
                  <a:latin typeface="Circe" panose="020B0502020203020203" pitchFamily="34" charset="-52"/>
                </a:rPr>
                <a:t>ведете деятельность на территории Чукотского </a:t>
              </a:r>
              <a:r>
                <a:rPr lang="ru-RU" sz="1600" b="1" dirty="0" smtClean="0">
                  <a:latin typeface="Circe" panose="020B0502020203020203" pitchFamily="34" charset="-52"/>
                </a:rPr>
                <a:t>АО</a:t>
              </a:r>
              <a:endParaRPr lang="ru-RU" sz="1600" b="1" dirty="0">
                <a:latin typeface="Circe" panose="020B0502020203020203" pitchFamily="34" charset="-52"/>
              </a:endParaRP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686453" y="4054088"/>
            <a:ext cx="8860940" cy="1366309"/>
            <a:chOff x="895206" y="1615894"/>
            <a:chExt cx="4968735" cy="1051818"/>
          </a:xfrm>
        </p:grpSpPr>
        <p:grpSp>
          <p:nvGrpSpPr>
            <p:cNvPr id="20" name="Группа 19"/>
            <p:cNvGrpSpPr/>
            <p:nvPr/>
          </p:nvGrpSpPr>
          <p:grpSpPr>
            <a:xfrm>
              <a:off x="895206" y="1615894"/>
              <a:ext cx="4968735" cy="1051818"/>
              <a:chOff x="954553" y="3341054"/>
              <a:chExt cx="4968735" cy="773349"/>
            </a:xfrm>
          </p:grpSpPr>
          <p:sp>
            <p:nvSpPr>
              <p:cNvPr id="22" name="Прямоугольник 21"/>
              <p:cNvSpPr/>
              <p:nvPr/>
            </p:nvSpPr>
            <p:spPr>
              <a:xfrm>
                <a:off x="954553" y="3341057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3" name="Прямоугольник 22"/>
              <p:cNvSpPr/>
              <p:nvPr/>
            </p:nvSpPr>
            <p:spPr>
              <a:xfrm>
                <a:off x="954553" y="3341054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>
              <a:xfrm>
                <a:off x="992226" y="3569868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40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2</a:t>
                </a:r>
                <a:endParaRPr kumimoji="0" lang="ru-RU" sz="40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1" name="Прямоугольник 20"/>
            <p:cNvSpPr/>
            <p:nvPr/>
          </p:nvSpPr>
          <p:spPr>
            <a:xfrm>
              <a:off x="1365435" y="1812278"/>
              <a:ext cx="4120447" cy="63972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latin typeface="Circe" panose="020B0502020203020203" pitchFamily="34" charset="-52"/>
                </a:rPr>
                <a:t>Вам необходимо финансирование для начала или расширения собственного бизнеса? Или необходим кредит на закупку товаров, материалов или </a:t>
              </a:r>
              <a:r>
                <a:rPr lang="ru-RU" sz="1600" b="1" dirty="0" smtClean="0">
                  <a:latin typeface="Circe" panose="020B0502020203020203" pitchFamily="34" charset="-52"/>
                </a:rPr>
                <a:t>оборудования?</a:t>
              </a:r>
              <a:endParaRPr lang="ru-RU" sz="1600" b="1" dirty="0">
                <a:latin typeface="Circe" panose="020B0502020203020203" pitchFamily="34" charset="-52"/>
              </a:endParaRPr>
            </a:p>
          </p:txBody>
        </p:sp>
      </p:grpSp>
      <p:pic>
        <p:nvPicPr>
          <p:cNvPr id="31" name="Рисунок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32527" y="278853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4410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Рисунок 48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 rot="11699270">
            <a:off x="-2349334" y="1870676"/>
            <a:ext cx="6645162" cy="6239912"/>
          </a:xfrm>
          <a:prstGeom prst="rect">
            <a:avLst/>
          </a:prstGeom>
        </p:spPr>
      </p:pic>
      <p:sp>
        <p:nvSpPr>
          <p:cNvPr id="44" name="Арка 43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pic>
        <p:nvPicPr>
          <p:cNvPr id="41" name="Рисунок 40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5454437" y="23628"/>
            <a:ext cx="5237376" cy="4917979"/>
          </a:xfrm>
          <a:prstGeom prst="rect">
            <a:avLst/>
          </a:prstGeom>
        </p:spPr>
      </p:pic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348158805"/>
              </p:ext>
            </p:extLst>
          </p:nvPr>
        </p:nvGraphicFramePr>
        <p:xfrm>
          <a:off x="138304" y="998597"/>
          <a:ext cx="4224560" cy="574199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Скругленный прямоугольник 41"/>
          <p:cNvSpPr/>
          <p:nvPr/>
        </p:nvSpPr>
        <p:spPr bwMode="auto">
          <a:xfrm>
            <a:off x="571501" y="47810"/>
            <a:ext cx="8132910" cy="803771"/>
          </a:xfrm>
          <a:prstGeom prst="roundRect">
            <a:avLst/>
          </a:prstGeom>
          <a:noFill/>
          <a:ln>
            <a:noFill/>
            <a:headEnd type="none" w="med" len="med"/>
            <a:tailEnd type="none" w="med" len="med"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pPr algn="ctr">
              <a:defRPr/>
            </a:pPr>
            <a:r>
              <a:rPr 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Arial" panose="020B0604020202020204" pitchFamily="34" charset="0"/>
              </a:rPr>
              <a:t>Преимущества поручительств региональной гарантийной организации</a:t>
            </a:r>
          </a:p>
        </p:txBody>
      </p:sp>
      <p:sp>
        <p:nvSpPr>
          <p:cNvPr id="43" name="Равнобедренный треугольник 42"/>
          <p:cNvSpPr/>
          <p:nvPr/>
        </p:nvSpPr>
        <p:spPr>
          <a:xfrm flipV="1">
            <a:off x="4696266" y="2395909"/>
            <a:ext cx="492454" cy="461198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sp>
        <p:nvSpPr>
          <p:cNvPr id="45" name="Равнобедренный треугольник 44"/>
          <p:cNvSpPr/>
          <p:nvPr/>
        </p:nvSpPr>
        <p:spPr>
          <a:xfrm flipV="1">
            <a:off x="4696266" y="5584787"/>
            <a:ext cx="492454" cy="478323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sp>
        <p:nvSpPr>
          <p:cNvPr id="46" name="Равнобедренный треугольник 45"/>
          <p:cNvSpPr/>
          <p:nvPr/>
        </p:nvSpPr>
        <p:spPr>
          <a:xfrm flipV="1">
            <a:off x="4696266" y="4519376"/>
            <a:ext cx="492454" cy="471255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sp>
        <p:nvSpPr>
          <p:cNvPr id="47" name="Равнобедренный треугольник 46"/>
          <p:cNvSpPr/>
          <p:nvPr/>
        </p:nvSpPr>
        <p:spPr>
          <a:xfrm flipV="1">
            <a:off x="4696266" y="3451671"/>
            <a:ext cx="492454" cy="473147"/>
          </a:xfrm>
          <a:prstGeom prst="triangle">
            <a:avLst>
              <a:gd name="adj" fmla="val 0"/>
            </a:avLst>
          </a:prstGeom>
          <a:solidFill>
            <a:srgbClr val="ED533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Circe" panose="020B0502020203020203" pitchFamily="34" charset="-52"/>
            </a:endParaRPr>
          </a:p>
        </p:txBody>
      </p:sp>
      <p:grpSp>
        <p:nvGrpSpPr>
          <p:cNvPr id="35" name="Группа 34"/>
          <p:cNvGrpSpPr/>
          <p:nvPr/>
        </p:nvGrpSpPr>
        <p:grpSpPr>
          <a:xfrm>
            <a:off x="4655079" y="5999500"/>
            <a:ext cx="5275092" cy="958992"/>
            <a:chOff x="855877" y="1615892"/>
            <a:chExt cx="5008064" cy="1051818"/>
          </a:xfrm>
        </p:grpSpPr>
        <p:grpSp>
          <p:nvGrpSpPr>
            <p:cNvPr id="36" name="Группа 35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38" name="Прямоугольник 37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9" name="Прямоугольник 38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40" name="TextBox 39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5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37" name="Прямоугольник 36"/>
            <p:cNvSpPr/>
            <p:nvPr/>
          </p:nvSpPr>
          <p:spPr>
            <a:xfrm>
              <a:off x="1365435" y="1700456"/>
              <a:ext cx="4120447" cy="86336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just"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Рассмотрение заявки на предоставление поручительства Фондом не более 3х рабочих дней</a:t>
              </a:r>
            </a:p>
          </p:txBody>
        </p:sp>
      </p:grpSp>
      <p:grpSp>
        <p:nvGrpSpPr>
          <p:cNvPr id="23" name="Группа 22"/>
          <p:cNvGrpSpPr/>
          <p:nvPr/>
        </p:nvGrpSpPr>
        <p:grpSpPr>
          <a:xfrm>
            <a:off x="4655078" y="4606060"/>
            <a:ext cx="5275093" cy="1374231"/>
            <a:chOff x="855877" y="1447765"/>
            <a:chExt cx="5008064" cy="1368747"/>
          </a:xfrm>
        </p:grpSpPr>
        <p:grpSp>
          <p:nvGrpSpPr>
            <p:cNvPr id="24" name="Группа 23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26" name="Прямоугольник 25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7" name="Прямоугольник 26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8" name="TextBox 27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4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5" name="Прямоугольник 24"/>
            <p:cNvSpPr/>
            <p:nvPr/>
          </p:nvSpPr>
          <p:spPr>
            <a:xfrm>
              <a:off x="1365435" y="1447765"/>
              <a:ext cx="4120447" cy="136874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just"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Р</a:t>
              </a:r>
              <a:r>
                <a:rPr lang="ru-RU" sz="1600" b="1" dirty="0" smtClean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азмер </a:t>
              </a: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комиссионного вознаграждения 0,5 </a:t>
              </a:r>
              <a:r>
                <a:rPr lang="ru-RU" sz="1600" b="1" dirty="0" smtClean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% Для отдельных категорий субъектов малого и среднего предпринимательства, физических лиц, применяющих НПД ставка составит 0,25% за </a:t>
              </a: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предоставление поручительства Фонду</a:t>
              </a:r>
            </a:p>
          </p:txBody>
        </p:sp>
      </p:grpSp>
      <p:grpSp>
        <p:nvGrpSpPr>
          <p:cNvPr id="29" name="Группа 28"/>
          <p:cNvGrpSpPr/>
          <p:nvPr/>
        </p:nvGrpSpPr>
        <p:grpSpPr>
          <a:xfrm>
            <a:off x="4655078" y="3689382"/>
            <a:ext cx="5275093" cy="922397"/>
            <a:chOff x="855877" y="1615892"/>
            <a:chExt cx="5008064" cy="1051818"/>
          </a:xfrm>
        </p:grpSpPr>
        <p:grpSp>
          <p:nvGrpSpPr>
            <p:cNvPr id="30" name="Группа 29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32" name="Прямоугольник 31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3" name="Прямоугольник 32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4" name="TextBox 33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3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31" name="Прямоугольник 30"/>
            <p:cNvSpPr/>
            <p:nvPr/>
          </p:nvSpPr>
          <p:spPr>
            <a:xfrm>
              <a:off x="1365435" y="1823291"/>
              <a:ext cx="4120447" cy="617691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just"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Сокращение расходов на оформление залога (оценка и страхование)</a:t>
              </a:r>
            </a:p>
          </p:txBody>
        </p:sp>
      </p:grpSp>
      <p:grpSp>
        <p:nvGrpSpPr>
          <p:cNvPr id="17" name="Группа 16"/>
          <p:cNvGrpSpPr/>
          <p:nvPr/>
        </p:nvGrpSpPr>
        <p:grpSpPr>
          <a:xfrm>
            <a:off x="4655078" y="2625264"/>
            <a:ext cx="5244765" cy="922397"/>
            <a:chOff x="855877" y="1615892"/>
            <a:chExt cx="5008064" cy="1051818"/>
          </a:xfrm>
        </p:grpSpPr>
        <p:grpSp>
          <p:nvGrpSpPr>
            <p:cNvPr id="18" name="Группа 17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20" name="Прямоугольник 19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1" name="Прямоугольник 20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lang="ru-RU" sz="2400" dirty="0">
                    <a:solidFill>
                      <a:srgbClr val="F7F2E5"/>
                    </a:solidFill>
                    <a:latin typeface="Circe" panose="020B0502020203020203" pitchFamily="34" charset="-52"/>
                  </a:rPr>
                  <a:t>2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9" name="Прямоугольник 18"/>
            <p:cNvSpPr/>
            <p:nvPr/>
          </p:nvSpPr>
          <p:spPr>
            <a:xfrm>
              <a:off x="1365435" y="1700456"/>
              <a:ext cx="4120447" cy="86336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just" defTabSz="533400" eaLnBrk="0" fontAlgn="base" hangingPunct="0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Arial" panose="020B0604020202020204" pitchFamily="34" charset="0"/>
                </a:rPr>
                <a:t>Простая схема работы – один пакет документов для банка и гарантийного фонда</a:t>
              </a:r>
            </a:p>
          </p:txBody>
        </p:sp>
      </p:grpSp>
      <p:grpSp>
        <p:nvGrpSpPr>
          <p:cNvPr id="11" name="Группа 10"/>
          <p:cNvGrpSpPr/>
          <p:nvPr/>
        </p:nvGrpSpPr>
        <p:grpSpPr>
          <a:xfrm>
            <a:off x="4655078" y="1557552"/>
            <a:ext cx="5244765" cy="922397"/>
            <a:chOff x="855877" y="1615892"/>
            <a:chExt cx="5008064" cy="1051818"/>
          </a:xfrm>
        </p:grpSpPr>
        <p:grpSp>
          <p:nvGrpSpPr>
            <p:cNvPr id="12" name="Группа 11"/>
            <p:cNvGrpSpPr/>
            <p:nvPr/>
          </p:nvGrpSpPr>
          <p:grpSpPr>
            <a:xfrm>
              <a:off x="855877" y="1615892"/>
              <a:ext cx="5008064" cy="1051818"/>
              <a:chOff x="915224" y="3341053"/>
              <a:chExt cx="5008064" cy="773349"/>
            </a:xfrm>
          </p:grpSpPr>
          <p:sp>
            <p:nvSpPr>
              <p:cNvPr id="14" name="Прямоугольник 13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5" name="Прямоугольник 14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915224" y="3539870"/>
                <a:ext cx="330251" cy="378241"/>
              </a:xfrm>
              <a:prstGeom prst="rect">
                <a:avLst/>
              </a:prstGeom>
              <a:noFill/>
            </p:spPr>
            <p:txBody>
              <a:bodyPr wrap="square" rtlCol="0" anchor="ctr">
                <a:noAutofit/>
              </a:bodyPr>
              <a:lstStyle/>
              <a:p>
                <a:pPr marL="0" marR="0" lvl="0" indent="0" algn="l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0" lang="en-US" sz="2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F7F2E5"/>
                    </a:solidFill>
                    <a:effectLst/>
                    <a:uLnTx/>
                    <a:uFillTx/>
                    <a:latin typeface="Circe" panose="020B0502020203020203" pitchFamily="34" charset="-52"/>
                  </a:rPr>
                  <a:t>1</a:t>
                </a:r>
                <a:endParaRPr kumimoji="0" lang="ru-RU" sz="2400" b="0" i="0" u="none" strike="noStrike" kern="1200" cap="none" spc="0" normalizeH="0" baseline="0" noProof="0" dirty="0">
                  <a:ln>
                    <a:noFill/>
                  </a:ln>
                  <a:solidFill>
                    <a:srgbClr val="F7F2E5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1365435" y="1658341"/>
              <a:ext cx="4120447" cy="94759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just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600" b="1" dirty="0">
                  <a:latin typeface="Circe" panose="020B0502020203020203" pitchFamily="34" charset="-52"/>
                  <a:cs typeface="Arial" panose="020B0604020202020204" pitchFamily="34" charset="0"/>
                </a:rPr>
                <a:t>Получение доступа к заемным средствам при недостаточности необходимого обеспечения по стандартам банка</a:t>
              </a:r>
            </a:p>
          </p:txBody>
        </p:sp>
      </p:grpSp>
      <p:pic>
        <p:nvPicPr>
          <p:cNvPr id="50" name="Рисунок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51" y="304115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005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Арка 87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pic>
        <p:nvPicPr>
          <p:cNvPr id="87" name="Рисунок 86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81" name="Прямоугольник 80"/>
          <p:cNvSpPr/>
          <p:nvPr/>
        </p:nvSpPr>
        <p:spPr>
          <a:xfrm>
            <a:off x="1390022" y="5114533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84" name="Прямоугольник 83"/>
          <p:cNvSpPr/>
          <p:nvPr/>
        </p:nvSpPr>
        <p:spPr>
          <a:xfrm>
            <a:off x="4909657" y="5188309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85" name="Прямоугольник 84"/>
          <p:cNvSpPr/>
          <p:nvPr/>
        </p:nvSpPr>
        <p:spPr>
          <a:xfrm>
            <a:off x="4922044" y="3643880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83" name="Прямоугольник 82"/>
          <p:cNvSpPr/>
          <p:nvPr/>
        </p:nvSpPr>
        <p:spPr>
          <a:xfrm>
            <a:off x="8482944" y="3697682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82" name="Прямоугольник 81"/>
          <p:cNvSpPr/>
          <p:nvPr/>
        </p:nvSpPr>
        <p:spPr>
          <a:xfrm>
            <a:off x="8497931" y="5106134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80" name="Прямоугольник 79"/>
          <p:cNvSpPr/>
          <p:nvPr/>
        </p:nvSpPr>
        <p:spPr>
          <a:xfrm>
            <a:off x="1390445" y="3768235"/>
            <a:ext cx="792162" cy="1142825"/>
          </a:xfrm>
          <a:prstGeom prst="rect">
            <a:avLst/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4" name="Прямоугольник 12"/>
          <p:cNvSpPr>
            <a:spLocks noChangeArrowheads="1"/>
          </p:cNvSpPr>
          <p:nvPr/>
        </p:nvSpPr>
        <p:spPr bwMode="auto">
          <a:xfrm>
            <a:off x="1551376" y="-28561"/>
            <a:ext cx="758906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ru-RU" altLang="ru-RU" sz="3200" b="1" dirty="0">
                <a:solidFill>
                  <a:srgbClr val="562212"/>
                </a:solidFill>
                <a:latin typeface="Circe Extra Bold" panose="020B0802020203020203" pitchFamily="34" charset="-52"/>
              </a:rPr>
              <a:t>Механизм предоставления поручительства</a:t>
            </a:r>
          </a:p>
        </p:txBody>
      </p:sp>
      <p:grpSp>
        <p:nvGrpSpPr>
          <p:cNvPr id="8" name="Группа 7"/>
          <p:cNvGrpSpPr/>
          <p:nvPr/>
        </p:nvGrpSpPr>
        <p:grpSpPr>
          <a:xfrm>
            <a:off x="254928" y="4357496"/>
            <a:ext cx="3133931" cy="1143877"/>
            <a:chOff x="74039" y="4996137"/>
            <a:chExt cx="3133931" cy="1143877"/>
          </a:xfrm>
        </p:grpSpPr>
        <p:grpSp>
          <p:nvGrpSpPr>
            <p:cNvPr id="9" name="Группа 8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12" name="Прямоугольник 11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3" name="Прямоугольник 12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0" name="Прямоугольник 9"/>
            <p:cNvSpPr/>
            <p:nvPr/>
          </p:nvSpPr>
          <p:spPr>
            <a:xfrm>
              <a:off x="365727" y="5068736"/>
              <a:ext cx="2555955" cy="9787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Готовит пакет документов для Финансовой организации</a:t>
              </a: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44" name="Группа 43"/>
          <p:cNvGrpSpPr/>
          <p:nvPr/>
        </p:nvGrpSpPr>
        <p:grpSpPr>
          <a:xfrm>
            <a:off x="7337948" y="5695396"/>
            <a:ext cx="3133931" cy="1143877"/>
            <a:chOff x="74039" y="4996137"/>
            <a:chExt cx="3133931" cy="1143877"/>
          </a:xfrm>
        </p:grpSpPr>
        <p:grpSp>
          <p:nvGrpSpPr>
            <p:cNvPr id="45" name="Группа 44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48" name="Прямоугольник 47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49" name="Прямоугольник 48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46" name="Прямоугольник 45"/>
            <p:cNvSpPr/>
            <p:nvPr/>
          </p:nvSpPr>
          <p:spPr>
            <a:xfrm>
              <a:off x="365727" y="5287256"/>
              <a:ext cx="2555955" cy="54168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Готовит трехсторонний договор поручительства</a:t>
              </a:r>
            </a:p>
          </p:txBody>
        </p:sp>
        <p:sp>
          <p:nvSpPr>
            <p:cNvPr id="47" name="Прямоугольник 46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sp>
        <p:nvSpPr>
          <p:cNvPr id="77" name="Стрелка вниз 76"/>
          <p:cNvSpPr/>
          <p:nvPr/>
        </p:nvSpPr>
        <p:spPr bwMode="auto">
          <a:xfrm>
            <a:off x="8482944" y="2315993"/>
            <a:ext cx="792162" cy="704756"/>
          </a:xfrm>
          <a:prstGeom prst="downArrow">
            <a:avLst>
              <a:gd name="adj1" fmla="val 100000"/>
              <a:gd name="adj2" fmla="val 58745"/>
            </a:avLst>
          </a:prstGeom>
          <a:solidFill>
            <a:srgbClr val="ED5338"/>
          </a:solidFill>
          <a:ln w="19050">
            <a:solidFill>
              <a:srgbClr val="CC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chemeClr val="tx1"/>
              </a:solidFill>
              <a:latin typeface="Circe" panose="020B0502020203020203" pitchFamily="34" charset="-52"/>
              <a:cs typeface="Arial" panose="020B0604020202020204" pitchFamily="34" charset="0"/>
            </a:endParaRPr>
          </a:p>
        </p:txBody>
      </p:sp>
      <p:grpSp>
        <p:nvGrpSpPr>
          <p:cNvPr id="74" name="Группа 73"/>
          <p:cNvGrpSpPr/>
          <p:nvPr/>
        </p:nvGrpSpPr>
        <p:grpSpPr>
          <a:xfrm>
            <a:off x="7337947" y="1242206"/>
            <a:ext cx="3082157" cy="1140718"/>
            <a:chOff x="74039" y="4997193"/>
            <a:chExt cx="3082157" cy="1140718"/>
          </a:xfrm>
        </p:grpSpPr>
        <p:sp>
          <p:nvSpPr>
            <p:cNvPr id="75" name="Прямоугольник 74"/>
            <p:cNvSpPr/>
            <p:nvPr/>
          </p:nvSpPr>
          <p:spPr>
            <a:xfrm>
              <a:off x="74039" y="4997193"/>
              <a:ext cx="3082157" cy="1140718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  <p:sp>
          <p:nvSpPr>
            <p:cNvPr id="76" name="Прямоугольник 75"/>
            <p:cNvSpPr/>
            <p:nvPr/>
          </p:nvSpPr>
          <p:spPr>
            <a:xfrm>
              <a:off x="1247624" y="5398275"/>
              <a:ext cx="792162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/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Фонд</a:t>
              </a:r>
              <a:endParaRPr lang="ru-RU" sz="1600" dirty="0">
                <a:latin typeface="Circe" panose="020B0502020203020203" pitchFamily="34" charset="-52"/>
              </a:endParaRPr>
            </a:p>
          </p:txBody>
        </p:sp>
      </p:grpSp>
      <p:sp>
        <p:nvSpPr>
          <p:cNvPr id="78" name="Стрелка вниз 77"/>
          <p:cNvSpPr/>
          <p:nvPr/>
        </p:nvSpPr>
        <p:spPr bwMode="auto">
          <a:xfrm>
            <a:off x="1390445" y="2315993"/>
            <a:ext cx="792162" cy="704756"/>
          </a:xfrm>
          <a:prstGeom prst="downArrow">
            <a:avLst>
              <a:gd name="adj1" fmla="val 100000"/>
              <a:gd name="adj2" fmla="val 58745"/>
            </a:avLst>
          </a:prstGeom>
          <a:solidFill>
            <a:srgbClr val="ED5338"/>
          </a:solidFill>
          <a:ln w="19050">
            <a:solidFill>
              <a:srgbClr val="CC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chemeClr val="tx1"/>
              </a:solidFill>
              <a:latin typeface="Circe" panose="020B0502020203020203" pitchFamily="34" charset="-52"/>
              <a:cs typeface="Arial" panose="020B0604020202020204" pitchFamily="34" charset="0"/>
            </a:endParaRPr>
          </a:p>
        </p:txBody>
      </p:sp>
      <p:sp>
        <p:nvSpPr>
          <p:cNvPr id="79" name="Стрелка вниз 78"/>
          <p:cNvSpPr/>
          <p:nvPr/>
        </p:nvSpPr>
        <p:spPr bwMode="auto">
          <a:xfrm>
            <a:off x="4976604" y="2331409"/>
            <a:ext cx="792162" cy="704756"/>
          </a:xfrm>
          <a:prstGeom prst="downArrow">
            <a:avLst>
              <a:gd name="adj1" fmla="val 100000"/>
              <a:gd name="adj2" fmla="val 58745"/>
            </a:avLst>
          </a:prstGeom>
          <a:solidFill>
            <a:srgbClr val="ED5338"/>
          </a:solidFill>
          <a:ln w="19050">
            <a:solidFill>
              <a:srgbClr val="CC6600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>
              <a:defRPr/>
            </a:pPr>
            <a:endParaRPr lang="ru-RU" dirty="0">
              <a:solidFill>
                <a:schemeClr val="tx1"/>
              </a:solidFill>
              <a:latin typeface="Circe" panose="020B0502020203020203" pitchFamily="34" charset="-52"/>
              <a:cs typeface="Arial" panose="020B0604020202020204" pitchFamily="34" charset="0"/>
            </a:endParaRPr>
          </a:p>
        </p:txBody>
      </p:sp>
      <p:grpSp>
        <p:nvGrpSpPr>
          <p:cNvPr id="71" name="Группа 70"/>
          <p:cNvGrpSpPr/>
          <p:nvPr/>
        </p:nvGrpSpPr>
        <p:grpSpPr>
          <a:xfrm>
            <a:off x="3796985" y="1242206"/>
            <a:ext cx="3082157" cy="1140718"/>
            <a:chOff x="74039" y="4997193"/>
            <a:chExt cx="3082157" cy="1140718"/>
          </a:xfrm>
        </p:grpSpPr>
        <p:sp>
          <p:nvSpPr>
            <p:cNvPr id="72" name="Прямоугольник 71"/>
            <p:cNvSpPr/>
            <p:nvPr/>
          </p:nvSpPr>
          <p:spPr>
            <a:xfrm>
              <a:off x="74039" y="4997193"/>
              <a:ext cx="3082157" cy="1140718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  <p:sp>
          <p:nvSpPr>
            <p:cNvPr id="73" name="Прямоугольник 72"/>
            <p:cNvSpPr/>
            <p:nvPr/>
          </p:nvSpPr>
          <p:spPr>
            <a:xfrm>
              <a:off x="256877" y="5407508"/>
              <a:ext cx="2773656" cy="3200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 defTabSz="11557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prstClr val="black"/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Финансовая организация</a:t>
              </a:r>
            </a:p>
          </p:txBody>
        </p:sp>
      </p:grpSp>
      <p:grpSp>
        <p:nvGrpSpPr>
          <p:cNvPr id="62" name="Группа 61"/>
          <p:cNvGrpSpPr/>
          <p:nvPr/>
        </p:nvGrpSpPr>
        <p:grpSpPr>
          <a:xfrm>
            <a:off x="245448" y="1242206"/>
            <a:ext cx="3082157" cy="1140718"/>
            <a:chOff x="74039" y="4997193"/>
            <a:chExt cx="3082157" cy="1140718"/>
          </a:xfrm>
        </p:grpSpPr>
        <p:sp>
          <p:nvSpPr>
            <p:cNvPr id="66" name="Прямоугольник 65"/>
            <p:cNvSpPr/>
            <p:nvPr/>
          </p:nvSpPr>
          <p:spPr>
            <a:xfrm>
              <a:off x="74039" y="4997193"/>
              <a:ext cx="3082157" cy="1140718"/>
            </a:xfrm>
            <a:prstGeom prst="rect">
              <a:avLst/>
            </a:prstGeom>
            <a:solidFill>
              <a:srgbClr val="F2ECDE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6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  <p:sp>
          <p:nvSpPr>
            <p:cNvPr id="64" name="Прямоугольник 63"/>
            <p:cNvSpPr/>
            <p:nvPr/>
          </p:nvSpPr>
          <p:spPr>
            <a:xfrm>
              <a:off x="399105" y="5388824"/>
              <a:ext cx="2555955" cy="338554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lvl="0" algn="ctr"/>
              <a:r>
                <a:rPr lang="ru-RU" sz="1600" b="1" dirty="0">
                  <a:latin typeface="Circe" panose="020B0502020203020203" pitchFamily="34" charset="-52"/>
                  <a:cs typeface="Times New Roman" panose="02020603050405020304" pitchFamily="18" charset="0"/>
                </a:rPr>
                <a:t>Субъект МСП</a:t>
              </a:r>
            </a:p>
          </p:txBody>
        </p:sp>
      </p:grpSp>
      <p:grpSp>
        <p:nvGrpSpPr>
          <p:cNvPr id="14" name="Группа 13"/>
          <p:cNvGrpSpPr/>
          <p:nvPr/>
        </p:nvGrpSpPr>
        <p:grpSpPr>
          <a:xfrm>
            <a:off x="261424" y="3020749"/>
            <a:ext cx="3133931" cy="1143877"/>
            <a:chOff x="74039" y="4996137"/>
            <a:chExt cx="3133931" cy="1143877"/>
          </a:xfrm>
        </p:grpSpPr>
        <p:grpSp>
          <p:nvGrpSpPr>
            <p:cNvPr id="15" name="Группа 14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18" name="Прямоугольник 17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19" name="Прямоугольник 18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16" name="Прямоугольник 15"/>
            <p:cNvSpPr/>
            <p:nvPr/>
          </p:nvSpPr>
          <p:spPr>
            <a:xfrm>
              <a:off x="365727" y="5068735"/>
              <a:ext cx="2555955" cy="9787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Обращается в Финансовую организацию за кредитом</a:t>
              </a: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38" name="Группа 37"/>
          <p:cNvGrpSpPr/>
          <p:nvPr/>
        </p:nvGrpSpPr>
        <p:grpSpPr>
          <a:xfrm>
            <a:off x="3796986" y="2984650"/>
            <a:ext cx="3133931" cy="1200329"/>
            <a:chOff x="74039" y="4957935"/>
            <a:chExt cx="3133931" cy="1200329"/>
          </a:xfrm>
        </p:grpSpPr>
        <p:grpSp>
          <p:nvGrpSpPr>
            <p:cNvPr id="39" name="Группа 38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42" name="Прямоугольник 41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43" name="Прямоугольник 42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40" name="Прямоугольник 39"/>
            <p:cNvSpPr/>
            <p:nvPr/>
          </p:nvSpPr>
          <p:spPr>
            <a:xfrm>
              <a:off x="365727" y="4957935"/>
              <a:ext cx="2555955" cy="12003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Предлагает поручительство Фонда (при соответствии Клиента требованиям Фонда</a:t>
              </a:r>
              <a:r>
                <a:rPr lang="ru-RU" sz="1600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)</a:t>
              </a:r>
            </a:p>
          </p:txBody>
        </p:sp>
        <p:sp>
          <p:nvSpPr>
            <p:cNvPr id="41" name="Прямоугольник 40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56" name="Группа 55"/>
          <p:cNvGrpSpPr/>
          <p:nvPr/>
        </p:nvGrpSpPr>
        <p:grpSpPr>
          <a:xfrm>
            <a:off x="7337948" y="3022852"/>
            <a:ext cx="3133931" cy="1143877"/>
            <a:chOff x="74039" y="4996137"/>
            <a:chExt cx="3133931" cy="1143877"/>
          </a:xfrm>
        </p:grpSpPr>
        <p:grpSp>
          <p:nvGrpSpPr>
            <p:cNvPr id="57" name="Группа 56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60" name="Прямоугольник 59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61" name="Прямоугольник 60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58" name="Прямоугольник 57"/>
            <p:cNvSpPr/>
            <p:nvPr/>
          </p:nvSpPr>
          <p:spPr>
            <a:xfrm>
              <a:off x="365727" y="5068736"/>
              <a:ext cx="2555955" cy="978729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Рассматривает заявку на поручительство от Финансовой организации</a:t>
              </a:r>
            </a:p>
          </p:txBody>
        </p:sp>
        <p:sp>
          <p:nvSpPr>
            <p:cNvPr id="59" name="Прямоугольник 58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32" name="Группа 31"/>
          <p:cNvGrpSpPr/>
          <p:nvPr/>
        </p:nvGrpSpPr>
        <p:grpSpPr>
          <a:xfrm>
            <a:off x="3799113" y="4358581"/>
            <a:ext cx="3133931" cy="1143877"/>
            <a:chOff x="74039" y="4996137"/>
            <a:chExt cx="3133931" cy="1143877"/>
          </a:xfrm>
        </p:grpSpPr>
        <p:grpSp>
          <p:nvGrpSpPr>
            <p:cNvPr id="33" name="Группа 32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36" name="Прямоугольник 35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7" name="Прямоугольник 36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34" name="Прямоугольник 33"/>
            <p:cNvSpPr/>
            <p:nvPr/>
          </p:nvSpPr>
          <p:spPr>
            <a:xfrm>
              <a:off x="365727" y="5287256"/>
              <a:ext cx="2555955" cy="541687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Одобряет кредитную заявку Клиента </a:t>
              </a:r>
            </a:p>
          </p:txBody>
        </p:sp>
        <p:sp>
          <p:nvSpPr>
            <p:cNvPr id="35" name="Прямоугольник 34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50" name="Группа 49"/>
          <p:cNvGrpSpPr/>
          <p:nvPr/>
        </p:nvGrpSpPr>
        <p:grpSpPr>
          <a:xfrm>
            <a:off x="7337948" y="4358581"/>
            <a:ext cx="3133931" cy="1143877"/>
            <a:chOff x="74039" y="4996137"/>
            <a:chExt cx="3133931" cy="1143877"/>
          </a:xfrm>
        </p:grpSpPr>
        <p:grpSp>
          <p:nvGrpSpPr>
            <p:cNvPr id="51" name="Группа 50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54" name="Прямоугольник 53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55" name="Прямоугольник 54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52" name="Прямоугольник 51"/>
            <p:cNvSpPr/>
            <p:nvPr/>
          </p:nvSpPr>
          <p:spPr>
            <a:xfrm>
              <a:off x="365727" y="5179535"/>
              <a:ext cx="2555955" cy="7571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Выносит заявку на рассмотрение Советом Фонда</a:t>
              </a:r>
            </a:p>
          </p:txBody>
        </p:sp>
        <p:sp>
          <p:nvSpPr>
            <p:cNvPr id="53" name="Прямоугольник 52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26" name="Группа 25"/>
          <p:cNvGrpSpPr/>
          <p:nvPr/>
        </p:nvGrpSpPr>
        <p:grpSpPr>
          <a:xfrm>
            <a:off x="3814831" y="5693225"/>
            <a:ext cx="3133931" cy="1143877"/>
            <a:chOff x="74039" y="4996137"/>
            <a:chExt cx="3133931" cy="1143877"/>
          </a:xfrm>
        </p:grpSpPr>
        <p:grpSp>
          <p:nvGrpSpPr>
            <p:cNvPr id="27" name="Группа 26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30" name="Прямоугольник 29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31" name="Прямоугольник 30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8" name="Прямоугольник 27"/>
            <p:cNvSpPr/>
            <p:nvPr/>
          </p:nvSpPr>
          <p:spPr>
            <a:xfrm>
              <a:off x="365727" y="5179535"/>
              <a:ext cx="2555955" cy="7571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Готовит заявку на предоставление поручительства в фонд</a:t>
              </a:r>
              <a:endParaRPr lang="ru-RU" dirty="0">
                <a:solidFill>
                  <a:schemeClr val="accent5">
                    <a:lumMod val="25000"/>
                  </a:schemeClr>
                </a:solidFill>
                <a:latin typeface="Circe" panose="020B0502020203020203" pitchFamily="34" charset="-52"/>
              </a:endParaRPr>
            </a:p>
          </p:txBody>
        </p:sp>
        <p:sp>
          <p:nvSpPr>
            <p:cNvPr id="29" name="Прямоугольник 28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grpSp>
        <p:nvGrpSpPr>
          <p:cNvPr id="20" name="Группа 19"/>
          <p:cNvGrpSpPr/>
          <p:nvPr/>
        </p:nvGrpSpPr>
        <p:grpSpPr>
          <a:xfrm>
            <a:off x="278826" y="5693225"/>
            <a:ext cx="3133931" cy="1143877"/>
            <a:chOff x="74039" y="4996137"/>
            <a:chExt cx="3133931" cy="1143877"/>
          </a:xfrm>
        </p:grpSpPr>
        <p:grpSp>
          <p:nvGrpSpPr>
            <p:cNvPr id="21" name="Группа 20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24" name="Прямоугольник 23"/>
              <p:cNvSpPr/>
              <p:nvPr/>
            </p:nvSpPr>
            <p:spPr>
              <a:xfrm>
                <a:off x="954553" y="3341056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  <p:sp>
            <p:nvSpPr>
              <p:cNvPr id="25" name="Прямоугольник 24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  <p:sp>
          <p:nvSpPr>
            <p:cNvPr id="22" name="Прямоугольник 21"/>
            <p:cNvSpPr/>
            <p:nvPr/>
          </p:nvSpPr>
          <p:spPr>
            <a:xfrm>
              <a:off x="365727" y="5179535"/>
              <a:ext cx="2555955" cy="757130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rPr>
                <a:t>Подает в Финансовую организацию заявку на кредит</a:t>
              </a: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irce" panose="020B0502020203020203" pitchFamily="34" charset="-52"/>
              </a:endParaRPr>
            </a:p>
          </p:txBody>
        </p:sp>
      </p:grpSp>
      <p:pic>
        <p:nvPicPr>
          <p:cNvPr id="89" name="Рисунок 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80551" y="283592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39370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Арка 17"/>
          <p:cNvSpPr/>
          <p:nvPr/>
        </p:nvSpPr>
        <p:spPr>
          <a:xfrm rot="3982342">
            <a:off x="-2460920" y="-1932776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19" name="Арка 18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pic>
        <p:nvPicPr>
          <p:cNvPr id="17" name="Рисунок 16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grpSp>
        <p:nvGrpSpPr>
          <p:cNvPr id="15" name="Группа 14"/>
          <p:cNvGrpSpPr/>
          <p:nvPr/>
        </p:nvGrpSpPr>
        <p:grpSpPr>
          <a:xfrm>
            <a:off x="-46039" y="86246"/>
            <a:ext cx="10732890" cy="7333008"/>
            <a:chOff x="138545" y="98473"/>
            <a:chExt cx="10058937" cy="7296897"/>
          </a:xfrm>
        </p:grpSpPr>
        <p:graphicFrame>
          <p:nvGraphicFramePr>
            <p:cNvPr id="7" name="Схема 6">
              <a:hlinkClick r:id="" action="ppaction://hlinkshowjump?jump=nextslide" highlightClick="1"/>
            </p:cNvPr>
            <p:cNvGraphicFramePr/>
            <p:nvPr>
              <p:extLst>
                <p:ext uri="{D42A27DB-BD31-4B8C-83A1-F6EECF244321}">
                  <p14:modId xmlns:p14="http://schemas.microsoft.com/office/powerpoint/2010/main" val="3257160511"/>
                </p:ext>
              </p:extLst>
            </p:nvPr>
          </p:nvGraphicFramePr>
          <p:xfrm>
            <a:off x="2164565" y="700286"/>
            <a:ext cx="8032917" cy="669508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8" name="Прямоугольник 7"/>
            <p:cNvSpPr/>
            <p:nvPr/>
          </p:nvSpPr>
          <p:spPr>
            <a:xfrm>
              <a:off x="1920271" y="98473"/>
              <a:ext cx="7054411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3600" b="1" dirty="0">
                  <a:ln w="0"/>
                  <a:solidFill>
                    <a:srgbClr val="562212"/>
                  </a:solidFill>
                  <a:latin typeface="Circe Extra Bold" panose="020B0802020203020203" pitchFamily="34" charset="-52"/>
                  <a:cs typeface="Times New Roman" panose="02020603050405020304" pitchFamily="18" charset="0"/>
                </a:rPr>
                <a:t>Требования к субъектам МСП</a:t>
              </a:r>
            </a:p>
          </p:txBody>
        </p:sp>
        <p:grpSp>
          <p:nvGrpSpPr>
            <p:cNvPr id="9" name="Группа 8"/>
            <p:cNvGrpSpPr/>
            <p:nvPr/>
          </p:nvGrpSpPr>
          <p:grpSpPr>
            <a:xfrm>
              <a:off x="138545" y="3231128"/>
              <a:ext cx="2684072" cy="1990690"/>
              <a:chOff x="74039" y="4562755"/>
              <a:chExt cx="2684072" cy="1990690"/>
            </a:xfrm>
          </p:grpSpPr>
          <p:grpSp>
            <p:nvGrpSpPr>
              <p:cNvPr id="10" name="Группа 9"/>
              <p:cNvGrpSpPr/>
              <p:nvPr/>
            </p:nvGrpSpPr>
            <p:grpSpPr>
              <a:xfrm>
                <a:off x="74039" y="4997189"/>
                <a:ext cx="2451614" cy="1142825"/>
                <a:chOff x="954553" y="3341053"/>
                <a:chExt cx="3952239" cy="773349"/>
              </a:xfrm>
            </p:grpSpPr>
            <p:sp>
              <p:nvSpPr>
                <p:cNvPr id="13" name="Прямоугольник 12"/>
                <p:cNvSpPr/>
                <p:nvPr/>
              </p:nvSpPr>
              <p:spPr>
                <a:xfrm>
                  <a:off x="954555" y="3341057"/>
                  <a:ext cx="3952237" cy="771923"/>
                </a:xfrm>
                <a:prstGeom prst="rect">
                  <a:avLst/>
                </a:prstGeom>
                <a:solidFill>
                  <a:srgbClr val="F2ECDE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579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irce" panose="020B0502020203020203" pitchFamily="34" charset="-52"/>
                  </a:endParaRPr>
                </a:p>
              </p:txBody>
            </p:sp>
            <p:sp>
              <p:nvSpPr>
                <p:cNvPr id="14" name="Прямоугольник 13"/>
                <p:cNvSpPr/>
                <p:nvPr/>
              </p:nvSpPr>
              <p:spPr>
                <a:xfrm>
                  <a:off x="954553" y="3341053"/>
                  <a:ext cx="405599" cy="773349"/>
                </a:xfrm>
                <a:prstGeom prst="rect">
                  <a:avLst/>
                </a:prstGeom>
                <a:solidFill>
                  <a:srgbClr val="ED5338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ctr" defTabSz="457200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endParaRPr kumimoji="0" lang="ru-RU" sz="1579" b="0" i="0" u="none" strike="noStrike" kern="120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irce" panose="020B0502020203020203" pitchFamily="34" charset="-52"/>
                  </a:endParaRPr>
                </a:p>
              </p:txBody>
            </p:sp>
          </p:grpSp>
          <p:sp>
            <p:nvSpPr>
              <p:cNvPr id="11" name="Прямоугольник 10"/>
              <p:cNvSpPr/>
              <p:nvPr/>
            </p:nvSpPr>
            <p:spPr>
              <a:xfrm>
                <a:off x="365676" y="4562755"/>
                <a:ext cx="2159977" cy="1990690"/>
              </a:xfrm>
              <a:prstGeom prst="rect">
                <a:avLst/>
              </a:prstGeom>
            </p:spPr>
            <p:txBody>
              <a:bodyPr wrap="square" anchor="ctr">
                <a:spAutoFit/>
              </a:bodyPr>
              <a:lstStyle/>
              <a:p>
                <a:pPr algn="ctr" defTabSz="1733507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800" b="1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  <a:cs typeface="Times New Roman" panose="02020603050405020304" pitchFamily="18" charset="0"/>
                </a:endParaRPr>
              </a:p>
              <a:p>
                <a:pPr algn="ctr" defTabSz="1733507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r>
                  <a:rPr lang="ru-RU" sz="2800" dirty="0">
                    <a:solidFill>
                      <a:schemeClr val="accent5">
                        <a:lumMod val="25000"/>
                      </a:schemeClr>
                    </a:solidFill>
                    <a:latin typeface="Circe" panose="020B0502020203020203" pitchFamily="34" charset="-52"/>
                    <a:cs typeface="Times New Roman" panose="02020603050405020304" pitchFamily="18" charset="0"/>
                  </a:rPr>
                  <a:t>Субъект МСП</a:t>
                </a:r>
              </a:p>
              <a:p>
                <a:pPr algn="ctr" defTabSz="1733507">
                  <a:lnSpc>
                    <a:spcPct val="90000"/>
                  </a:lnSpc>
                  <a:spcAft>
                    <a:spcPct val="35000"/>
                  </a:spcAft>
                  <a:defRPr/>
                </a:pPr>
                <a:endParaRPr lang="ru-RU" sz="2800" dirty="0">
                  <a:solidFill>
                    <a:schemeClr val="accent5">
                      <a:lumMod val="25000"/>
                    </a:schemeClr>
                  </a:solidFill>
                  <a:latin typeface="Circe" panose="020B0502020203020203" pitchFamily="34" charset="-52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2506514" y="4996137"/>
                <a:ext cx="251597" cy="1142824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irce" panose="020B0502020203020203" pitchFamily="34" charset="-52"/>
                </a:endParaRPr>
              </a:p>
            </p:txBody>
          </p:sp>
        </p:grpSp>
      </p:grpSp>
      <p:sp>
        <p:nvSpPr>
          <p:cNvPr id="21" name="Прямоугольник 20"/>
          <p:cNvSpPr/>
          <p:nvPr/>
        </p:nvSpPr>
        <p:spPr>
          <a:xfrm>
            <a:off x="3134266" y="6156781"/>
            <a:ext cx="7557548" cy="575068"/>
          </a:xfrm>
          <a:prstGeom prst="rect">
            <a:avLst/>
          </a:prstGeom>
          <a:solidFill>
            <a:srgbClr val="F8F5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 smtClean="0">
                <a:solidFill>
                  <a:schemeClr val="tx1"/>
                </a:solidFill>
                <a:latin typeface="Circe Extra Bold" panose="020B0802020203020203"/>
                <a:cs typeface="Times New Roman" panose="02020603050405020304" pitchFamily="18" charset="0"/>
              </a:rPr>
              <a:t>     </a:t>
            </a:r>
            <a:r>
              <a:rPr lang="ru-RU" sz="1600" dirty="0" smtClean="0">
                <a:solidFill>
                  <a:schemeClr val="tx1"/>
                </a:solidFill>
                <a:latin typeface="Circe" panose="020B0502020203020203"/>
                <a:cs typeface="Times New Roman" panose="02020603050405020304" pitchFamily="18" charset="0"/>
              </a:rPr>
              <a:t>Не имеет задолженности перед работниками (персоналом) по заработной плате более 3 месяцев.</a:t>
            </a:r>
            <a:endParaRPr lang="ru-RU" sz="1600" dirty="0">
              <a:solidFill>
                <a:schemeClr val="tx1"/>
              </a:solidFill>
              <a:latin typeface="Circe" panose="020B0502020203020203"/>
              <a:cs typeface="Times New Roman" panose="02020603050405020304" pitchFamily="18" charset="0"/>
            </a:endParaRPr>
          </a:p>
        </p:txBody>
      </p:sp>
      <p:pic>
        <p:nvPicPr>
          <p:cNvPr id="20" name="Рисунок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080" y="287717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Блок-схема: узел 23">
            <a:hlinkClick r:id="" action="ppaction://hlinkshowjump?jump=nextslide" highlightClick="1"/>
          </p:cNvPr>
          <p:cNvSpPr/>
          <p:nvPr/>
        </p:nvSpPr>
        <p:spPr>
          <a:xfrm>
            <a:off x="2438606" y="6042555"/>
            <a:ext cx="695659" cy="625823"/>
          </a:xfrm>
          <a:prstGeom prst="flowChartConnector">
            <a:avLst/>
          </a:prstGeom>
          <a:solidFill>
            <a:srgbClr val="ED5338"/>
          </a:solid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-33333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5" name="Блок-схема: узел 24">
            <a:hlinkClick r:id="" action="ppaction://hlinkshowjump?jump=nextslide" highlightClick="1"/>
          </p:cNvPr>
          <p:cNvSpPr/>
          <p:nvPr/>
        </p:nvSpPr>
        <p:spPr>
          <a:xfrm>
            <a:off x="2472518" y="1617145"/>
            <a:ext cx="723203" cy="679488"/>
          </a:xfrm>
          <a:prstGeom prst="flowChartConnector">
            <a:avLst/>
          </a:prstGeom>
          <a:solidFill>
            <a:srgbClr val="ED5338"/>
          </a:solidFill>
        </p:spPr>
        <p:style>
          <a:lnRef idx="2">
            <a:schemeClr val="accent5">
              <a:alpha val="90000"/>
              <a:hueOff val="0"/>
              <a:satOff val="0"/>
              <a:lumOff val="0"/>
              <a:alphaOff val="-33333"/>
            </a:schemeClr>
          </a:lnRef>
          <a:fillRef idx="1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294341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Арка 16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Арка 15"/>
          <p:cNvSpPr/>
          <p:nvPr/>
        </p:nvSpPr>
        <p:spPr>
          <a:xfrm rot="9662970">
            <a:off x="8184172" y="-637914"/>
            <a:ext cx="3204000" cy="3132000"/>
          </a:xfrm>
          <a:prstGeom prst="blockArc">
            <a:avLst>
              <a:gd name="adj1" fmla="val 13578074"/>
              <a:gd name="adj2" fmla="val 4892846"/>
              <a:gd name="adj3" fmla="val 19437"/>
            </a:avLst>
          </a:prstGeom>
          <a:solidFill>
            <a:srgbClr val="EDD8C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5245768" y="26099"/>
            <a:ext cx="5508904" cy="5172948"/>
          </a:xfrm>
          <a:prstGeom prst="rect">
            <a:avLst/>
          </a:prstGeom>
        </p:spPr>
      </p:pic>
      <p:grpSp>
        <p:nvGrpSpPr>
          <p:cNvPr id="7" name="Группа 6"/>
          <p:cNvGrpSpPr/>
          <p:nvPr/>
        </p:nvGrpSpPr>
        <p:grpSpPr>
          <a:xfrm>
            <a:off x="138545" y="3187727"/>
            <a:ext cx="3133931" cy="2077492"/>
            <a:chOff x="74039" y="4519354"/>
            <a:chExt cx="3133931" cy="2077492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74039" y="4997189"/>
              <a:ext cx="3082157" cy="1142825"/>
              <a:chOff x="954553" y="3341053"/>
              <a:chExt cx="4968735" cy="773349"/>
            </a:xfrm>
          </p:grpSpPr>
          <p:sp>
            <p:nvSpPr>
              <p:cNvPr id="11" name="Прямоугольник 10"/>
              <p:cNvSpPr/>
              <p:nvPr/>
            </p:nvSpPr>
            <p:spPr>
              <a:xfrm>
                <a:off x="954553" y="3341057"/>
                <a:ext cx="4968735" cy="771923"/>
              </a:xfrm>
              <a:prstGeom prst="rect">
                <a:avLst/>
              </a:prstGeom>
              <a:solidFill>
                <a:srgbClr val="F2ECD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  <p:sp>
            <p:nvSpPr>
              <p:cNvPr id="12" name="Прямоугольник 11"/>
              <p:cNvSpPr/>
              <p:nvPr/>
            </p:nvSpPr>
            <p:spPr>
              <a:xfrm>
                <a:off x="954553" y="3341053"/>
                <a:ext cx="405599" cy="773349"/>
              </a:xfrm>
              <a:prstGeom prst="rect">
                <a:avLst/>
              </a:prstGeom>
              <a:solidFill>
                <a:srgbClr val="ED533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0" marR="0" lvl="0" indent="0" algn="ctr" defTabSz="4572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579" b="0" i="0" u="none" strike="noStrike" kern="120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endParaRPr>
              </a:p>
            </p:txBody>
          </p:sp>
        </p:grpSp>
        <p:sp>
          <p:nvSpPr>
            <p:cNvPr id="9" name="Прямоугольник 8"/>
            <p:cNvSpPr/>
            <p:nvPr/>
          </p:nvSpPr>
          <p:spPr>
            <a:xfrm>
              <a:off x="365676" y="4519354"/>
              <a:ext cx="2555955" cy="2077492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 b="1" dirty="0">
                <a:solidFill>
                  <a:schemeClr val="accent5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ru-RU" sz="3200" b="1" dirty="0">
                  <a:solidFill>
                    <a:schemeClr val="accent5">
                      <a:lumMod val="25000"/>
                    </a:schemeClr>
                  </a:solidFill>
                  <a:latin typeface="Circe Extra Bold"/>
                  <a:cs typeface="Times New Roman" panose="02020603050405020304" pitchFamily="18" charset="0"/>
                </a:rPr>
                <a:t>Условия Фонда</a:t>
              </a:r>
            </a:p>
            <a:p>
              <a:pPr algn="ctr" defTabSz="1733507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2800" dirty="0">
                <a:solidFill>
                  <a:schemeClr val="accent5">
                    <a:lumMod val="25000"/>
                  </a:schemeClr>
                </a:solidFill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2956373" y="4996137"/>
              <a:ext cx="251597" cy="1142825"/>
            </a:xfrm>
            <a:prstGeom prst="rect">
              <a:avLst/>
            </a:prstGeom>
            <a:solidFill>
              <a:srgbClr val="ED5338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ru-RU" sz="1579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aphicFrame>
        <p:nvGraphicFramePr>
          <p:cNvPr id="14" name="Схема 13"/>
          <p:cNvGraphicFramePr/>
          <p:nvPr>
            <p:extLst>
              <p:ext uri="{D42A27DB-BD31-4B8C-83A1-F6EECF244321}">
                <p14:modId xmlns:p14="http://schemas.microsoft.com/office/powerpoint/2010/main" val="3808608150"/>
              </p:ext>
            </p:extLst>
          </p:nvPr>
        </p:nvGraphicFramePr>
        <p:xfrm>
          <a:off x="2595995" y="867303"/>
          <a:ext cx="7503969" cy="680811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1733551" y="98503"/>
            <a:ext cx="62484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3200" b="1" dirty="0">
                <a:ln w="0"/>
                <a:solidFill>
                  <a:srgbClr val="562212"/>
                </a:solidFill>
                <a:latin typeface="Circe Extra Bold"/>
                <a:cs typeface="Times New Roman" panose="02020603050405020304" pitchFamily="18" charset="0"/>
              </a:rPr>
              <a:t>Условия предоставления</a:t>
            </a:r>
            <a:r>
              <a:rPr lang="en-US" sz="3200" b="1" dirty="0">
                <a:ln w="0"/>
                <a:solidFill>
                  <a:srgbClr val="562212"/>
                </a:solidFill>
                <a:latin typeface="Circe Extra Bold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ln w="0"/>
                <a:solidFill>
                  <a:srgbClr val="562212"/>
                </a:solidFill>
                <a:latin typeface="Circe Extra Bold"/>
                <a:cs typeface="Times New Roman" panose="02020603050405020304" pitchFamily="18" charset="0"/>
              </a:rPr>
              <a:t>поручительства </a:t>
            </a:r>
          </a:p>
        </p:txBody>
      </p:sp>
      <p:pic>
        <p:nvPicPr>
          <p:cNvPr id="18" name="Рисунок 7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62080" y="287717"/>
            <a:ext cx="1829733" cy="4033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05597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Арка 26"/>
          <p:cNvSpPr/>
          <p:nvPr/>
        </p:nvSpPr>
        <p:spPr>
          <a:xfrm rot="9900000">
            <a:off x="9058499" y="6227266"/>
            <a:ext cx="2473453" cy="2473453"/>
          </a:xfrm>
          <a:prstGeom prst="blockArc">
            <a:avLst>
              <a:gd name="adj1" fmla="val 19423086"/>
              <a:gd name="adj2" fmla="val 11079722"/>
              <a:gd name="adj3" fmla="val 15520"/>
            </a:avLst>
          </a:prstGeom>
          <a:solidFill>
            <a:srgbClr val="ED53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sp>
        <p:nvSpPr>
          <p:cNvPr id="26" name="Арка 25"/>
          <p:cNvSpPr/>
          <p:nvPr/>
        </p:nvSpPr>
        <p:spPr>
          <a:xfrm rot="14305292">
            <a:off x="6693964" y="4873970"/>
            <a:ext cx="4829763" cy="4829763"/>
          </a:xfrm>
          <a:prstGeom prst="blockArc">
            <a:avLst>
              <a:gd name="adj1" fmla="val 14106148"/>
              <a:gd name="adj2" fmla="val 3789708"/>
              <a:gd name="adj3" fmla="val 15986"/>
            </a:avLst>
          </a:prstGeom>
          <a:solidFill>
            <a:srgbClr val="EDD8C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579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irce" panose="020B0502020203020203" pitchFamily="34" charset="-52"/>
            </a:endParaRPr>
          </a:p>
        </p:txBody>
      </p:sp>
      <p:pic>
        <p:nvPicPr>
          <p:cNvPr id="25" name="Рисунок 24"/>
          <p:cNvPicPr>
            <a:picLocks noChangeAspect="1"/>
          </p:cNvPicPr>
          <p:nvPr/>
        </p:nvPicPr>
        <p:blipFill rotWithShape="1">
          <a:blip r:embed="rId2"/>
          <a:srcRect t="29636" r="25088"/>
          <a:stretch/>
        </p:blipFill>
        <p:spPr>
          <a:xfrm>
            <a:off x="4929913" y="-157593"/>
            <a:ext cx="6645162" cy="6239912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1695450" y="282345"/>
            <a:ext cx="7177658" cy="83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ru-RU" sz="3200" b="1" dirty="0">
                <a:solidFill>
                  <a:srgbClr val="562212"/>
                </a:solidFill>
                <a:latin typeface="Circe Extra Bold" panose="020B0802020203020203" pitchFamily="34" charset="-52"/>
                <a:cs typeface="Times New Roman" panose="02020603050405020304" pitchFamily="18" charset="0"/>
              </a:rPr>
              <a:t>Кредитно-гарантийная поддержка субъектов МСП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062" y="2458841"/>
            <a:ext cx="267121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Рисунок 11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49066" y="2687440"/>
            <a:ext cx="2489200" cy="539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Заголовок 1"/>
          <p:cNvSpPr>
            <a:spLocks noGrp="1"/>
          </p:cNvSpPr>
          <p:nvPr>
            <p:ph type="title"/>
          </p:nvPr>
        </p:nvSpPr>
        <p:spPr bwMode="auto">
          <a:xfrm>
            <a:off x="6097735" y="1514946"/>
            <a:ext cx="4183949" cy="1063625"/>
          </a:xfrm>
        </p:spPr>
        <p:txBody>
          <a:bodyPr wrap="square" numCol="1" anchorCtr="0" compatLnSpc="1">
            <a:prstTxWarp prst="textNoShape">
              <a:avLst/>
            </a:prstTxWarp>
            <a:noAutofit/>
          </a:bodyPr>
          <a:lstStyle/>
          <a:p>
            <a:pPr algn="just"/>
            <a:r>
              <a:rPr lang="ru-RU" sz="1600" dirty="0">
                <a:latin typeface="Circe" panose="020B0502020203020203" pitchFamily="34" charset="-52"/>
                <a:ea typeface="+mn-ea"/>
                <a:cs typeface="Arial" panose="020B0604020202020204" pitchFamily="34" charset="0"/>
              </a:rPr>
              <a:t>Благодаря</a:t>
            </a:r>
            <a:r>
              <a:rPr lang="ru-RU" sz="1600" dirty="0">
                <a:latin typeface="Circe" panose="020B0502020203020203"/>
              </a:rPr>
              <a:t> лизинговым программам </a:t>
            </a:r>
            <a:r>
              <a:rPr lang="ru-RU" sz="1600" dirty="0">
                <a:latin typeface="+mn-lt"/>
              </a:rPr>
              <a:t>существует возможность получить в пользование автомобили, спецтехнику, оборудование не изымая крупной суммы из оборота. </a:t>
            </a:r>
          </a:p>
        </p:txBody>
      </p:sp>
      <p:sp>
        <p:nvSpPr>
          <p:cNvPr id="10" name="Заголовок 1"/>
          <p:cNvSpPr txBox="1">
            <a:spLocks/>
          </p:cNvSpPr>
          <p:nvPr/>
        </p:nvSpPr>
        <p:spPr bwMode="auto">
          <a:xfrm>
            <a:off x="6188149" y="2695377"/>
            <a:ext cx="3955311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1" rIns="68580" bIns="34291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Circe" panose="020B0502020203020203" pitchFamily="34" charset="-52"/>
              </a:rPr>
              <a:t>Поручительство по кредитам и лизинговым продуктам для субъектов МСП</a:t>
            </a:r>
          </a:p>
        </p:txBody>
      </p:sp>
      <p:pic>
        <p:nvPicPr>
          <p:cNvPr id="11" name="Picture 18" descr="http://www.mspbank.ru/templates/index/img/LOGOmsp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0752" y="3799558"/>
            <a:ext cx="2041415" cy="4351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Заголовок 1"/>
          <p:cNvSpPr txBox="1">
            <a:spLocks/>
          </p:cNvSpPr>
          <p:nvPr/>
        </p:nvSpPr>
        <p:spPr bwMode="auto">
          <a:xfrm>
            <a:off x="6188149" y="4075056"/>
            <a:ext cx="3955311" cy="2980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1" rIns="68580" bIns="34291" numCol="1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Circe" panose="020B0502020203020203" pitchFamily="34" charset="-52"/>
              </a:rPr>
              <a:t>Кредиты для субъектов МСП </a:t>
            </a:r>
            <a:r>
              <a:rPr lang="ru-RU" altLang="ru-RU" sz="1600" dirty="0" smtClean="0">
                <a:latin typeface="Circe" panose="020B0502020203020203" pitchFamily="34" charset="-52"/>
              </a:rPr>
              <a:t>предоставляются </a:t>
            </a:r>
            <a:r>
              <a:rPr lang="ru-RU" altLang="ru-RU" sz="1600" dirty="0">
                <a:latin typeface="Circe" panose="020B0502020203020203" pitchFamily="34" charset="-52"/>
              </a:rPr>
              <a:t>Финансовым организациям -партнёрами под поручительство Фонда, Корпорации МСП по направлениям:</a:t>
            </a:r>
          </a:p>
          <a:p>
            <a:pPr eaLnBrk="1" hangingPunct="1">
              <a:buFontTx/>
              <a:buChar char="-"/>
            </a:pPr>
            <a:r>
              <a:rPr lang="ru-RU" altLang="ru-RU" sz="1600" dirty="0" smtClean="0">
                <a:latin typeface="Circe" panose="020B0502020203020203" pitchFamily="34" charset="-52"/>
              </a:rPr>
              <a:t>Пополнение </a:t>
            </a:r>
            <a:r>
              <a:rPr lang="ru-RU" altLang="ru-RU" sz="1600" dirty="0">
                <a:latin typeface="Circe" panose="020B0502020203020203" pitchFamily="34" charset="-52"/>
              </a:rPr>
              <a:t>оборотных средств</a:t>
            </a:r>
          </a:p>
          <a:p>
            <a:pPr eaLnBrk="1" hangingPunct="1">
              <a:buFontTx/>
              <a:buChar char="-"/>
            </a:pPr>
            <a:r>
              <a:rPr lang="ru-RU" altLang="ru-RU" sz="1600" dirty="0">
                <a:latin typeface="Circe" panose="020B0502020203020203" pitchFamily="34" charset="-52"/>
              </a:rPr>
              <a:t>Инвестиционные кредиты</a:t>
            </a:r>
          </a:p>
          <a:p>
            <a:pPr eaLnBrk="1" hangingPunct="1">
              <a:buFontTx/>
              <a:buChar char="-"/>
            </a:pPr>
            <a:r>
              <a:rPr lang="ru-RU" altLang="ru-RU" sz="1600" dirty="0">
                <a:latin typeface="Circe" panose="020B0502020203020203" pitchFamily="34" charset="-52"/>
              </a:rPr>
              <a:t>Кредиты на развитие бизнеса</a:t>
            </a:r>
          </a:p>
          <a:p>
            <a:pPr eaLnBrk="1" hangingPunct="1">
              <a:buFontTx/>
              <a:buChar char="-"/>
            </a:pPr>
            <a:r>
              <a:rPr lang="ru-RU" altLang="ru-RU" sz="1600" dirty="0">
                <a:latin typeface="Circe" panose="020B0502020203020203" pitchFamily="34" charset="-52"/>
              </a:rPr>
              <a:t>Кредиты для целей освоения Дальневосточного гектара</a:t>
            </a:r>
          </a:p>
          <a:p>
            <a:pPr eaLnBrk="1" hangingPunct="1">
              <a:buFontTx/>
              <a:buChar char="-"/>
            </a:pPr>
            <a:r>
              <a:rPr lang="ru-RU" altLang="ru-RU" sz="1600" dirty="0">
                <a:latin typeface="Circe" panose="020B0502020203020203" pitchFamily="34" charset="-52"/>
              </a:rPr>
              <a:t>Кредиты на приобретение </a:t>
            </a:r>
            <a:r>
              <a:rPr lang="ru-RU" altLang="ru-RU" sz="1600" dirty="0" smtClean="0">
                <a:latin typeface="Circe" panose="020B0502020203020203" pitchFamily="34" charset="-52"/>
              </a:rPr>
              <a:t>недвижимости</a:t>
            </a:r>
          </a:p>
          <a:p>
            <a:pPr eaLnBrk="1" hangingPunct="1">
              <a:buFontTx/>
              <a:buChar char="-"/>
            </a:pPr>
            <a:r>
              <a:rPr lang="ru-RU" altLang="ru-RU" sz="1600" dirty="0" smtClean="0">
                <a:latin typeface="Circe" panose="020B0502020203020203" pitchFamily="34" charset="-52"/>
              </a:rPr>
              <a:t>Займы</a:t>
            </a:r>
          </a:p>
          <a:p>
            <a:pPr eaLnBrk="1" hangingPunct="1">
              <a:buFontTx/>
              <a:buChar char="-"/>
            </a:pPr>
            <a:r>
              <a:rPr lang="ru-RU" altLang="ru-RU" sz="1600" dirty="0" smtClean="0">
                <a:latin typeface="Circe" panose="020B0502020203020203" pitchFamily="34" charset="-52"/>
              </a:rPr>
              <a:t>Банковские гарантии</a:t>
            </a:r>
            <a:endParaRPr lang="ru-RU" altLang="ru-RU" sz="1600" dirty="0">
              <a:latin typeface="Circe" panose="020B0502020203020203" pitchFamily="34" charset="-52"/>
            </a:endParaRPr>
          </a:p>
          <a:p>
            <a:pPr eaLnBrk="1" hangingPunct="1">
              <a:buFontTx/>
              <a:buChar char="-"/>
            </a:pPr>
            <a:r>
              <a:rPr lang="ru-RU" altLang="ru-RU" sz="1600" dirty="0">
                <a:latin typeface="Circe" panose="020B0502020203020203" pitchFamily="34" charset="-52"/>
              </a:rPr>
              <a:t> и т.д.</a:t>
            </a:r>
          </a:p>
        </p:txBody>
      </p:sp>
      <p:sp>
        <p:nvSpPr>
          <p:cNvPr id="16" name="Заголовок 1"/>
          <p:cNvSpPr txBox="1">
            <a:spLocks/>
          </p:cNvSpPr>
          <p:nvPr/>
        </p:nvSpPr>
        <p:spPr bwMode="auto">
          <a:xfrm>
            <a:off x="545579" y="3896031"/>
            <a:ext cx="2317693" cy="2053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1" rIns="68580" bIns="34291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1600" dirty="0">
                <a:latin typeface="Circe" panose="020B0502020203020203" pitchFamily="34" charset="-52"/>
              </a:rPr>
              <a:t>Льготные кредиты и лизинг для субъектов МСП.</a:t>
            </a:r>
          </a:p>
          <a:p>
            <a:pPr eaLnBrk="1" hangingPunct="1"/>
            <a:endParaRPr lang="ru-RU" altLang="ru-RU" sz="1600" dirty="0">
              <a:latin typeface="Circe" panose="020B0502020203020203" pitchFamily="34" charset="-52"/>
            </a:endParaRPr>
          </a:p>
          <a:p>
            <a:pPr eaLnBrk="1" hangingPunct="1"/>
            <a:r>
              <a:rPr lang="ru-RU" altLang="ru-RU" sz="1600" dirty="0">
                <a:latin typeface="Circe" panose="020B0502020203020203" pitchFamily="34" charset="-52"/>
              </a:rPr>
              <a:t>Кейсы для развития предпринимательства.</a:t>
            </a:r>
          </a:p>
          <a:p>
            <a:pPr eaLnBrk="1" hangingPunct="1"/>
            <a:endParaRPr lang="ru-RU" altLang="ru-RU" sz="1600" dirty="0">
              <a:latin typeface="Circe" panose="020B0502020203020203" pitchFamily="34" charset="-52"/>
            </a:endParaRPr>
          </a:p>
          <a:p>
            <a:pPr eaLnBrk="1" hangingPunct="1"/>
            <a:r>
              <a:rPr lang="ru-RU" altLang="ru-RU" sz="1600" dirty="0">
                <a:latin typeface="Circe" panose="020B0502020203020203" pitchFamily="34" charset="-52"/>
              </a:rPr>
              <a:t>Бизнес-навигатор.</a:t>
            </a:r>
          </a:p>
        </p:txBody>
      </p:sp>
      <p:grpSp>
        <p:nvGrpSpPr>
          <p:cNvPr id="17" name="Группа 26"/>
          <p:cNvGrpSpPr>
            <a:grpSpLocks/>
          </p:cNvGrpSpPr>
          <p:nvPr/>
        </p:nvGrpSpPr>
        <p:grpSpPr bwMode="auto">
          <a:xfrm>
            <a:off x="2744210" y="2809257"/>
            <a:ext cx="565150" cy="434975"/>
            <a:chOff x="2775939" y="25815"/>
            <a:chExt cx="925757" cy="580040"/>
          </a:xfrm>
        </p:grpSpPr>
        <p:sp>
          <p:nvSpPr>
            <p:cNvPr id="18" name="Стрелка вправо 17"/>
            <p:cNvSpPr/>
            <p:nvPr/>
          </p:nvSpPr>
          <p:spPr>
            <a:xfrm rot="21565961">
              <a:off x="2775939" y="25815"/>
              <a:ext cx="925757" cy="580040"/>
            </a:xfrm>
            <a:prstGeom prst="rightArrow">
              <a:avLst>
                <a:gd name="adj1" fmla="val 60000"/>
                <a:gd name="adj2" fmla="val 50000"/>
              </a:avLst>
            </a:prstGeom>
            <a:solidFill>
              <a:srgbClr val="C39367"/>
            </a:solidFill>
            <a:ln>
              <a:solidFill>
                <a:srgbClr val="C39367"/>
              </a:solidFill>
            </a:ln>
          </p:spPr>
          <p:style>
            <a:lnRef idx="0">
              <a:scrgbClr r="0" g="0" b="0"/>
            </a:lnRef>
            <a:fillRef idx="1">
              <a:scrgbClr r="0" g="0" b="0"/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Стрелка вправо 4"/>
            <p:cNvSpPr/>
            <p:nvPr/>
          </p:nvSpPr>
          <p:spPr>
            <a:xfrm rot="21565961">
              <a:off x="2775939" y="142246"/>
              <a:ext cx="751528" cy="351411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0" tIns="0" rIns="0" bIns="0" spcCol="1270" anchor="ctr"/>
            <a:lstStyle/>
            <a:p>
              <a:pPr algn="ctr" defTabSz="133347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300" dirty="0">
                <a:latin typeface="Circe" panose="020B0502020203020203" pitchFamily="34" charset="-52"/>
              </a:endParaRPr>
            </a:p>
          </p:txBody>
        </p:sp>
      </p:grpSp>
      <p:cxnSp>
        <p:nvCxnSpPr>
          <p:cNvPr id="20" name="Прямая соединительная линия 19"/>
          <p:cNvCxnSpPr/>
          <p:nvPr/>
        </p:nvCxnSpPr>
        <p:spPr>
          <a:xfrm flipH="1">
            <a:off x="3335799" y="1779390"/>
            <a:ext cx="40723" cy="5780285"/>
          </a:xfrm>
          <a:prstGeom prst="line">
            <a:avLst/>
          </a:prstGeom>
          <a:ln>
            <a:solidFill>
              <a:srgbClr val="623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3464935" y="2595365"/>
            <a:ext cx="6143625" cy="0"/>
          </a:xfrm>
          <a:prstGeom prst="line">
            <a:avLst/>
          </a:prstGeom>
          <a:ln>
            <a:solidFill>
              <a:srgbClr val="623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3464935" y="3390714"/>
            <a:ext cx="6143625" cy="0"/>
          </a:xfrm>
          <a:prstGeom prst="line">
            <a:avLst/>
          </a:prstGeom>
          <a:ln>
            <a:solidFill>
              <a:srgbClr val="623B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Заголовок 1"/>
          <p:cNvSpPr txBox="1">
            <a:spLocks/>
          </p:cNvSpPr>
          <p:nvPr/>
        </p:nvSpPr>
        <p:spPr bwMode="auto">
          <a:xfrm>
            <a:off x="5618807" y="3373744"/>
            <a:ext cx="5267373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68580" tIns="34291" rIns="68580" bIns="34291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ru-RU" altLang="ru-RU" sz="1600" b="1" dirty="0">
                <a:latin typeface="Circe" panose="020B0502020203020203" pitchFamily="34" charset="-52"/>
              </a:rPr>
              <a:t>Финансовые организации – партнеры Фонда</a:t>
            </a:r>
          </a:p>
        </p:txBody>
      </p:sp>
      <p:pic>
        <p:nvPicPr>
          <p:cNvPr id="24" name="Рисунок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73107" y="358918"/>
            <a:ext cx="1769355" cy="4044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Рисунок 27"/>
          <p:cNvPicPr>
            <a:picLocks noChangeAspect="1"/>
          </p:cNvPicPr>
          <p:nvPr/>
        </p:nvPicPr>
        <p:blipFill rotWithShape="1">
          <a:blip r:embed="rId6"/>
          <a:srcRect l="12772" t="30059" r="7606" b="22379"/>
          <a:stretch/>
        </p:blipFill>
        <p:spPr>
          <a:xfrm>
            <a:off x="3495542" y="6700126"/>
            <a:ext cx="2442724" cy="546698"/>
          </a:xfrm>
          <a:prstGeom prst="rect">
            <a:avLst/>
          </a:prstGeom>
        </p:spPr>
      </p:pic>
      <p:pic>
        <p:nvPicPr>
          <p:cNvPr id="29" name="Рисунок 28" descr="Сбер снизит комиссию по SberPay QR для бизнеса"/>
          <p:cNvPicPr/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624" t="21337" r="8484" b="21594"/>
          <a:stretch/>
        </p:blipFill>
        <p:spPr bwMode="auto">
          <a:xfrm>
            <a:off x="3835790" y="4315237"/>
            <a:ext cx="1210746" cy="80393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26" name="Рисунок 2" descr="image002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3835" y="5246312"/>
            <a:ext cx="2698383" cy="4658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Рисунок 29" descr="РоссельхозБанк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15457" y="5954378"/>
            <a:ext cx="1812504" cy="441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Рисунок 1" descr="Logo_podpis"/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2678" y="1733482"/>
            <a:ext cx="2095500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828396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16027</TotalTime>
  <Words>989</Words>
  <Application>Microsoft Office PowerPoint</Application>
  <PresentationFormat>Произвольный</PresentationFormat>
  <Paragraphs>136</Paragraphs>
  <Slides>13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23" baseType="lpstr">
      <vt:lpstr>Arial</vt:lpstr>
      <vt:lpstr>Calibri</vt:lpstr>
      <vt:lpstr>Calibri Light</vt:lpstr>
      <vt:lpstr>Cambria</vt:lpstr>
      <vt:lpstr>Circe</vt:lpstr>
      <vt:lpstr>Circe Extra Bold</vt:lpstr>
      <vt:lpstr>Roboto Medium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Благодаря лизинговым программам существует возможность получить в пользование автомобили, спецтехнику, оборудование не изымая крупной суммы из оборота. 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Synergy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Горина Екатерина Леонидовна</dc:creator>
  <cp:lastModifiedBy>Ключко Олеся Александрова</cp:lastModifiedBy>
  <cp:revision>680</cp:revision>
  <cp:lastPrinted>2019-05-25T08:03:43Z</cp:lastPrinted>
  <dcterms:created xsi:type="dcterms:W3CDTF">2019-04-26T08:56:54Z</dcterms:created>
  <dcterms:modified xsi:type="dcterms:W3CDTF">2025-02-06T23:38:44Z</dcterms:modified>
</cp:coreProperties>
</file>